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FB2B5E-665A-48D7-9456-595E89AC0057}" v="468" dt="2022-04-11T17:01:58.039"/>
    <p1510:client id="{BA1E369E-064B-467E-833B-1C89FB0010CF}" v="135" dt="2022-04-11T17:08:11.293"/>
    <p1510:client id="{E9861A93-C76B-450E-889F-09C7B1F456A6}" v="4" dt="2022-04-11T17:04:59.2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1" d="100"/>
          <a:sy n="81" d="100"/>
        </p:scale>
        <p:origin x="7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14/5/2022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975687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14/5/2022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38016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14/5/2022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938526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14/5/2022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3235862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14/5/2022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359469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8526F0F3-3C53-41BC-8FFD-0BFB6DD91672}" type="datetimeFigureOut">
              <a:rPr lang="el-GR" smtClean="0"/>
              <a:t>14/5/2022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4241057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8526F0F3-3C53-41BC-8FFD-0BFB6DD91672}" type="datetimeFigureOut">
              <a:rPr lang="el-GR" smtClean="0"/>
              <a:t>14/5/2022</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650387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8526F0F3-3C53-41BC-8FFD-0BFB6DD91672}" type="datetimeFigureOut">
              <a:rPr lang="el-GR" smtClean="0"/>
              <a:t>14/5/2022</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997914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8526F0F3-3C53-41BC-8FFD-0BFB6DD91672}" type="datetimeFigureOut">
              <a:rPr lang="el-GR" smtClean="0"/>
              <a:t>14/5/2022</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17584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8526F0F3-3C53-41BC-8FFD-0BFB6DD91672}" type="datetimeFigureOut">
              <a:rPr lang="el-GR" smtClean="0"/>
              <a:t>14/5/2022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79947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8526F0F3-3C53-41BC-8FFD-0BFB6DD91672}" type="datetimeFigureOut">
              <a:rPr lang="el-GR" smtClean="0"/>
              <a:t>14/5/2022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473159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26F0F3-3C53-41BC-8FFD-0BFB6DD91672}" type="datetimeFigureOut">
              <a:rPr lang="el-GR" smtClean="0"/>
              <a:t>14/5/2022</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D45B6D-1AE9-4C4D-AC38-C455C96DF37A}" type="slidenum">
              <a:rPr lang="el-GR" smtClean="0"/>
              <a:t>‹#›</a:t>
            </a:fld>
            <a:endParaRPr lang="el-GR"/>
          </a:p>
        </p:txBody>
      </p:sp>
    </p:spTree>
    <p:extLst>
      <p:ext uri="{BB962C8B-B14F-4D97-AF65-F5344CB8AC3E}">
        <p14:creationId xmlns:p14="http://schemas.microsoft.com/office/powerpoint/2010/main" val="1281708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641785"/>
          </a:xfrm>
        </p:spPr>
        <p:txBody>
          <a:bodyPr>
            <a:normAutofit fontScale="90000"/>
          </a:bodyPr>
          <a:lstStyle/>
          <a:p>
            <a:r>
              <a:rPr lang="el-GR" dirty="0">
                <a:cs typeface="Calibri Light"/>
              </a:rPr>
              <a:t>Βασικοί παράγοντες για ασφαλή οδήγηση </a:t>
            </a:r>
            <a:endParaRPr lang="el-GR" dirty="0"/>
          </a:p>
        </p:txBody>
      </p:sp>
      <p:sp>
        <p:nvSpPr>
          <p:cNvPr id="3" name="Υπότιτλος 2"/>
          <p:cNvSpPr>
            <a:spLocks noGrp="1"/>
          </p:cNvSpPr>
          <p:nvPr>
            <p:ph type="subTitle" idx="1"/>
          </p:nvPr>
        </p:nvSpPr>
        <p:spPr>
          <a:xfrm>
            <a:off x="1524000" y="2138196"/>
            <a:ext cx="9144000" cy="4172367"/>
          </a:xfrm>
        </p:spPr>
        <p:txBody>
          <a:bodyPr vert="horz" lIns="91440" tIns="45720" rIns="91440" bIns="45720" rtlCol="0" anchor="t">
            <a:normAutofit fontScale="92500" lnSpcReduction="20000"/>
          </a:bodyPr>
          <a:lstStyle/>
          <a:p>
            <a:r>
              <a:rPr lang="el-GR" dirty="0">
                <a:cs typeface="Calibri"/>
              </a:rPr>
              <a:t>10 συμβουλές για ασφαλή οδήγηση</a:t>
            </a:r>
          </a:p>
          <a:p>
            <a:endParaRPr lang="el-GR" dirty="0">
              <a:cs typeface="Calibri"/>
            </a:endParaRPr>
          </a:p>
          <a:p>
            <a:endParaRPr lang="el-GR" dirty="0">
              <a:cs typeface="Calibri"/>
            </a:endParaRPr>
          </a:p>
          <a:p>
            <a:endParaRPr lang="el-GR" dirty="0">
              <a:cs typeface="Calibri"/>
            </a:endParaRPr>
          </a:p>
          <a:p>
            <a:endParaRPr lang="el-GR" dirty="0">
              <a:cs typeface="Calibri"/>
            </a:endParaRPr>
          </a:p>
          <a:p>
            <a:endParaRPr lang="el-GR" dirty="0">
              <a:cs typeface="Calibri"/>
            </a:endParaRPr>
          </a:p>
          <a:p>
            <a:endParaRPr lang="el-GR" dirty="0">
              <a:cs typeface="Calibri"/>
            </a:endParaRPr>
          </a:p>
          <a:p>
            <a:r>
              <a:rPr lang="el-GR">
                <a:cs typeface="Calibri"/>
              </a:rPr>
              <a:t>Πουλή Φωτεινή</a:t>
            </a:r>
            <a:endParaRPr lang="el-GR" dirty="0">
              <a:cs typeface="Calibri"/>
            </a:endParaRPr>
          </a:p>
          <a:p>
            <a:r>
              <a:rPr lang="el-GR" err="1">
                <a:cs typeface="Calibri"/>
              </a:rPr>
              <a:t>Στάφα</a:t>
            </a:r>
            <a:r>
              <a:rPr lang="el-GR">
                <a:cs typeface="Calibri"/>
              </a:rPr>
              <a:t> Σαμπρίνα</a:t>
            </a:r>
          </a:p>
          <a:p>
            <a:r>
              <a:rPr lang="el-GR">
                <a:cs typeface="Calibri"/>
              </a:rPr>
              <a:t>Τόκα Κυριακή</a:t>
            </a:r>
            <a:endParaRPr lang="el-GR" dirty="0">
              <a:cs typeface="Calibri"/>
            </a:endParaRPr>
          </a:p>
          <a:p>
            <a:r>
              <a:rPr lang="el-GR">
                <a:cs typeface="Calibri"/>
              </a:rPr>
              <a:t>Χριστοδούλου Έλενα</a:t>
            </a:r>
            <a:endParaRPr lang="el-GR" dirty="0">
              <a:cs typeface="Calibri"/>
            </a:endParaRPr>
          </a:p>
        </p:txBody>
      </p:sp>
    </p:spTree>
    <p:extLst>
      <p:ext uri="{BB962C8B-B14F-4D97-AF65-F5344CB8AC3E}">
        <p14:creationId xmlns:p14="http://schemas.microsoft.com/office/powerpoint/2010/main" val="2325122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A2F5D0-0D7A-CB53-6D29-0D796C161E81}"/>
              </a:ext>
            </a:extLst>
          </p:cNvPr>
          <p:cNvSpPr>
            <a:spLocks noGrp="1"/>
          </p:cNvSpPr>
          <p:nvPr>
            <p:ph type="title"/>
          </p:nvPr>
        </p:nvSpPr>
        <p:spPr/>
        <p:txBody>
          <a:bodyPr/>
          <a:lstStyle/>
          <a:p>
            <a:r>
              <a:rPr lang="el-GR" dirty="0">
                <a:cs typeface="Calibri Light"/>
              </a:rPr>
              <a:t>Συμβουλές ασφάλειας</a:t>
            </a:r>
            <a:endParaRPr lang="el-GR" dirty="0"/>
          </a:p>
        </p:txBody>
      </p:sp>
      <p:sp>
        <p:nvSpPr>
          <p:cNvPr id="3" name="Θέση περιεχομένου 2">
            <a:extLst>
              <a:ext uri="{FF2B5EF4-FFF2-40B4-BE49-F238E27FC236}">
                <a16:creationId xmlns:a16="http://schemas.microsoft.com/office/drawing/2014/main" id="{2B700F7F-5F5A-FC7E-4870-34CC91D59DBB}"/>
              </a:ext>
            </a:extLst>
          </p:cNvPr>
          <p:cNvSpPr>
            <a:spLocks noGrp="1"/>
          </p:cNvSpPr>
          <p:nvPr>
            <p:ph idx="1"/>
          </p:nvPr>
        </p:nvSpPr>
        <p:spPr/>
        <p:txBody>
          <a:bodyPr vert="horz" lIns="91440" tIns="45720" rIns="91440" bIns="45720" rtlCol="0" anchor="t">
            <a:normAutofit fontScale="70000" lnSpcReduction="20000"/>
          </a:bodyPr>
          <a:lstStyle/>
          <a:p>
            <a:pPr marL="0" indent="0">
              <a:buNone/>
            </a:pPr>
            <a:endParaRPr lang="el-GR" b="1" dirty="0">
              <a:cs typeface="Calibri" panose="020F0502020204030204"/>
            </a:endParaRPr>
          </a:p>
          <a:p>
            <a:r>
              <a:rPr lang="el-GR" dirty="0">
                <a:ea typeface="+mn-lt"/>
                <a:cs typeface="+mn-lt"/>
              </a:rPr>
              <a:t>Πριν ξεκινήσετε την οδήγηση, βάλτε το κινητό σε σίγαση και μέσα σε κάποια τσάντα ή τσέπη, ώστε να μην μπαίνετε στον πειρασμό να απαντήσετε.</a:t>
            </a:r>
            <a:endParaRPr lang="el-GR" dirty="0"/>
          </a:p>
          <a:p>
            <a:r>
              <a:rPr lang="el-GR" dirty="0">
                <a:ea typeface="+mn-lt"/>
                <a:cs typeface="+mn-lt"/>
              </a:rPr>
              <a:t>Ελέγξτε της κλήσεις που είχατε και τα μηνύματά σας, όταν πλέον έχετε φτάσει στον προορισμό σας.</a:t>
            </a:r>
            <a:endParaRPr lang="el-GR" dirty="0"/>
          </a:p>
          <a:p>
            <a:r>
              <a:rPr lang="el-GR" dirty="0">
                <a:ea typeface="+mn-lt"/>
                <a:cs typeface="+mn-lt"/>
              </a:rPr>
              <a:t>Πείτε στους φίλους και τους συγγενείς σας ότι δε θα απαντάτε στο κινητό όση ώρα οδηγείτε.</a:t>
            </a:r>
            <a:endParaRPr lang="el-GR" dirty="0"/>
          </a:p>
          <a:p>
            <a:r>
              <a:rPr lang="el-GR" dirty="0">
                <a:ea typeface="+mn-lt"/>
                <a:cs typeface="+mn-lt"/>
              </a:rPr>
              <a:t>Σε περίπτωση που είναι απόλυτη ανάγκη να μιλήσετε, ακινητοποιήστε το όχημά της σε κάποιο ασφαλές σημείο για να μιλήσετε.</a:t>
            </a:r>
            <a:endParaRPr lang="el-GR" dirty="0"/>
          </a:p>
          <a:p>
            <a:r>
              <a:rPr lang="el-GR" dirty="0">
                <a:ea typeface="+mn-lt"/>
                <a:cs typeface="+mn-lt"/>
              </a:rPr>
              <a:t>Μη γράφετε/ διαβάζετε μηνύματα ή παίζετε παιχνίδια στο κινητό ενώ οδηγείτε. Έχει αποδειχθεί ότι είναι ακόμη πιο επικίνδυνο από το να μιλάτε.</a:t>
            </a:r>
            <a:endParaRPr lang="el-GR" dirty="0"/>
          </a:p>
          <a:p>
            <a:r>
              <a:rPr lang="el-GR" dirty="0">
                <a:ea typeface="+mn-lt"/>
                <a:cs typeface="+mn-lt"/>
              </a:rPr>
              <a:t>Σημαντικός είναι και ο ρόλος αυτών που καλούν. Εάν πάρετε κάποιον τηλέφωνο και αντιληφθείτε ότι οδηγεί, ενημερώστε τον άμεσα ότι θα ξαναπάρετε αργότερα και κλείστε το τηλέφωνο αμέσως.</a:t>
            </a:r>
            <a:endParaRPr lang="el-GR" dirty="0"/>
          </a:p>
          <a:p>
            <a:r>
              <a:rPr lang="el-GR" i="1" dirty="0">
                <a:ea typeface="+mn-lt"/>
                <a:cs typeface="+mn-lt"/>
              </a:rPr>
              <a:t>ΚΛΕΙΣΤΕ ΤΟ ΚΙΝΗΤΟ ΟΤΑΝ ΟΔΗΓΕΙΤΕ</a:t>
            </a:r>
            <a:endParaRPr lang="el-GR" dirty="0"/>
          </a:p>
          <a:p>
            <a:endParaRPr lang="el-GR" dirty="0">
              <a:cs typeface="Calibri"/>
            </a:endParaRPr>
          </a:p>
        </p:txBody>
      </p:sp>
    </p:spTree>
    <p:extLst>
      <p:ext uri="{BB962C8B-B14F-4D97-AF65-F5344CB8AC3E}">
        <p14:creationId xmlns:p14="http://schemas.microsoft.com/office/powerpoint/2010/main" val="1668443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F820CA-CFAD-0C05-3698-540A75DAEEC3}"/>
              </a:ext>
            </a:extLst>
          </p:cNvPr>
          <p:cNvSpPr>
            <a:spLocks noGrp="1"/>
          </p:cNvSpPr>
          <p:nvPr>
            <p:ph type="title"/>
          </p:nvPr>
        </p:nvSpPr>
        <p:spPr/>
        <p:txBody>
          <a:bodyPr/>
          <a:lstStyle/>
          <a:p>
            <a:pPr marL="571500" indent="-571500">
              <a:buFont typeface="Arial"/>
              <a:buChar char="•"/>
            </a:pPr>
            <a:r>
              <a:rPr lang="el-GR" dirty="0">
                <a:cs typeface="Calibri Light"/>
              </a:rPr>
              <a:t>6. </a:t>
            </a:r>
            <a:r>
              <a:rPr lang="el-GR" b="1" dirty="0"/>
              <a:t>ΠΑΙΔΙΑ ΣΤΟ ΑΥΤΟΚΙΝΗΤΟ</a:t>
            </a:r>
            <a:endParaRPr lang="el-GR" dirty="0">
              <a:cs typeface="Calibri Light"/>
            </a:endParaRPr>
          </a:p>
          <a:p>
            <a:endParaRPr lang="el-GR" dirty="0">
              <a:cs typeface="Calibri Light"/>
            </a:endParaRPr>
          </a:p>
        </p:txBody>
      </p:sp>
      <p:sp>
        <p:nvSpPr>
          <p:cNvPr id="3" name="Θέση περιεχομένου 2">
            <a:extLst>
              <a:ext uri="{FF2B5EF4-FFF2-40B4-BE49-F238E27FC236}">
                <a16:creationId xmlns:a16="http://schemas.microsoft.com/office/drawing/2014/main" id="{4C119749-39A2-EF6D-CAA5-0750CFB3A1B3}"/>
              </a:ext>
            </a:extLst>
          </p:cNvPr>
          <p:cNvSpPr>
            <a:spLocks noGrp="1"/>
          </p:cNvSpPr>
          <p:nvPr>
            <p:ph idx="1"/>
          </p:nvPr>
        </p:nvSpPr>
        <p:spPr>
          <a:xfrm>
            <a:off x="744255" y="1752556"/>
            <a:ext cx="10515600" cy="4570544"/>
          </a:xfrm>
        </p:spPr>
        <p:txBody>
          <a:bodyPr vert="horz" lIns="91440" tIns="45720" rIns="91440" bIns="45720" rtlCol="0" anchor="t">
            <a:noAutofit/>
          </a:bodyPr>
          <a:lstStyle/>
          <a:p>
            <a:pPr algn="l">
              <a:buChar char="•"/>
            </a:pPr>
            <a:r>
              <a:rPr lang="el-GR" sz="1800" b="1" i="0" dirty="0">
                <a:solidFill>
                  <a:srgbClr val="5A5A5A"/>
                </a:solidFill>
                <a:latin typeface="Open Sans"/>
                <a:ea typeface="Open Sans"/>
                <a:cs typeface="Open Sans"/>
              </a:rPr>
              <a:t>Τα παιδιά θα πρέπει να κάθονται πάντοτε πίσω, στο ειδικό κάθισμα ασφαλείας, με την ειδική ζώνη ασφαλείας.</a:t>
            </a:r>
            <a:r>
              <a:rPr lang="el-GR" sz="1800" b="0" i="0" dirty="0">
                <a:solidFill>
                  <a:srgbClr val="5A5A5A"/>
                </a:solidFill>
                <a:latin typeface="Open Sans"/>
                <a:ea typeface="Open Sans"/>
                <a:cs typeface="Open Sans"/>
              </a:rPr>
              <a:t> Υπολογίζεται ότι αν όλα τα παιδιά ταξίδευαν δεμένα στα ειδικά παιδικά καθίσματα, οι θάνατοι από τροχαία θα μπορούσαν να μειωθούν κατά 71% και οι τραυματισμοί κατά 67%. Τα παιδιά (μέχρι 13 ετών) πρέπει να κάθονται πάντα στα πίσω καθίσματα του αυτοκινήτου. Στατιστικές δείχνουν ότι 35% των παιδιών ηλικίας από 13 ετών και μικρότερα, που σκοτώθηκαν σε αυτοκινητιστικό δυστύχημα, κάθονταν στο μπροστινό κάθισμα. Ο κίνδυνος για τα παιδιά στο μπροστινό κάθισμα είναι μεγάλος και προέρχεται από δύο πηγές: Σε περίπτωση σύγκρουσης η μπροστινή θέση είναι η περισσότερο επικίνδυνη. Επιπρόσθετα, ο αερόσακος που θα ανοίξει στο μπροστινό κάθισμα μπορεί να προκαλέσει σοβαρές κακώσεις ή και να σκοτώσει το παιδί, ακόμη και σε περίπτωση ατυχήματος που θα συμβεί σε χαμηλές ταχύτητες.</a:t>
            </a:r>
          </a:p>
          <a:p>
            <a:pPr algn="l">
              <a:buChar char="•"/>
            </a:pPr>
            <a:r>
              <a:rPr lang="el-GR" sz="1800" b="1" i="0" dirty="0">
                <a:solidFill>
                  <a:srgbClr val="5A5A5A"/>
                </a:solidFill>
                <a:latin typeface="Open Sans"/>
                <a:ea typeface="Open Sans"/>
                <a:cs typeface="Open Sans"/>
              </a:rPr>
              <a:t>Χρησιμοποιήστε κάθισμα κατάλληλο για την ηλικία και το βάρος του παιδιού, που φέρει το σήμα </a:t>
            </a:r>
            <a:r>
              <a:rPr lang="af-ZA" sz="1800" b="1" i="0" dirty="0">
                <a:solidFill>
                  <a:srgbClr val="5A5A5A"/>
                </a:solidFill>
                <a:latin typeface="Open Sans"/>
                <a:ea typeface="Open Sans"/>
                <a:cs typeface="Open Sans"/>
              </a:rPr>
              <a:t>ECE R 4403 </a:t>
            </a:r>
            <a:r>
              <a:rPr lang="el-GR" sz="1800" b="1" i="0" dirty="0">
                <a:solidFill>
                  <a:srgbClr val="5A5A5A"/>
                </a:solidFill>
                <a:latin typeface="Open Sans"/>
                <a:ea typeface="Open Sans"/>
                <a:cs typeface="Open Sans"/>
              </a:rPr>
              <a:t>στη συσκευασία.</a:t>
            </a:r>
            <a:r>
              <a:rPr lang="el-GR" sz="1800" b="0" i="0" dirty="0">
                <a:solidFill>
                  <a:srgbClr val="5A5A5A"/>
                </a:solidFill>
                <a:latin typeface="Open Sans"/>
                <a:ea typeface="Open Sans"/>
                <a:cs typeface="Open Sans"/>
              </a:rPr>
              <a:t> Δυστυχώς μέχρι σήμερα, παιδικά καθίσματα αυτοκινήτου αγοράζουν μόνο 58% των γονιών που μένουν στην Αθήνα και έχουν αυτοκίνητο, και ακόμα λιγότεροι (32%) στην επαρχία, ενώ, μόνο 0,5-1% αγοράζουν πιο σύγχρονων προδιαγραφών κάθισμα ασφαλείας, που είναι ειδικό για το βάρος, την ηλικία, το ύψος του παιδιού και παρέχει ικανοποιητική προστασία.</a:t>
            </a:r>
          </a:p>
          <a:p>
            <a:pPr algn="l">
              <a:buChar char="•"/>
            </a:pPr>
            <a:endParaRPr lang="el-GR" sz="1800" b="1" dirty="0">
              <a:solidFill>
                <a:srgbClr val="5A5A5A"/>
              </a:solidFill>
              <a:latin typeface="Open Sans"/>
              <a:ea typeface="Open Sans"/>
              <a:cs typeface="Open Sans"/>
            </a:endParaRPr>
          </a:p>
        </p:txBody>
      </p:sp>
    </p:spTree>
    <p:extLst>
      <p:ext uri="{BB962C8B-B14F-4D97-AF65-F5344CB8AC3E}">
        <p14:creationId xmlns:p14="http://schemas.microsoft.com/office/powerpoint/2010/main" val="2538394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C5C1E5-35F4-5542-B3A7-1807CAAF891C}"/>
              </a:ext>
            </a:extLst>
          </p:cNvPr>
          <p:cNvSpPr>
            <a:spLocks noGrp="1"/>
          </p:cNvSpPr>
          <p:nvPr>
            <p:ph type="title"/>
          </p:nvPr>
        </p:nvSpPr>
        <p:spPr/>
        <p:txBody>
          <a:bodyPr/>
          <a:lstStyle/>
          <a:p>
            <a:r>
              <a:rPr lang="el-GR" dirty="0" err="1">
                <a:cs typeface="Calibri Light"/>
              </a:rPr>
              <a:t>Συνεχεια</a:t>
            </a:r>
            <a:r>
              <a:rPr lang="el-GR" dirty="0">
                <a:cs typeface="Calibri Light"/>
              </a:rPr>
              <a:t>...</a:t>
            </a:r>
            <a:endParaRPr lang="el-GR" dirty="0"/>
          </a:p>
        </p:txBody>
      </p:sp>
      <p:sp>
        <p:nvSpPr>
          <p:cNvPr id="3" name="Θέση περιεχομένου 2">
            <a:extLst>
              <a:ext uri="{FF2B5EF4-FFF2-40B4-BE49-F238E27FC236}">
                <a16:creationId xmlns:a16="http://schemas.microsoft.com/office/drawing/2014/main" id="{2942226C-8562-607B-F167-EDAB5A1C74F0}"/>
              </a:ext>
            </a:extLst>
          </p:cNvPr>
          <p:cNvSpPr>
            <a:spLocks noGrp="1"/>
          </p:cNvSpPr>
          <p:nvPr>
            <p:ph idx="1"/>
          </p:nvPr>
        </p:nvSpPr>
        <p:spPr>
          <a:xfrm>
            <a:off x="838200" y="1825625"/>
            <a:ext cx="10515600" cy="4747995"/>
          </a:xfrm>
        </p:spPr>
        <p:txBody>
          <a:bodyPr vert="horz" lIns="91440" tIns="45720" rIns="91440" bIns="45720" rtlCol="0" anchor="t">
            <a:noAutofit/>
          </a:bodyPr>
          <a:lstStyle/>
          <a:p>
            <a:r>
              <a:rPr lang="el-GR" sz="1400" b="1" dirty="0">
                <a:ea typeface="+mn-lt"/>
                <a:cs typeface="+mn-lt"/>
              </a:rPr>
              <a:t>Ποτέ στο </a:t>
            </a:r>
            <a:r>
              <a:rPr lang="el-GR" sz="1400" b="1" dirty="0" err="1">
                <a:ea typeface="+mn-lt"/>
                <a:cs typeface="+mn-lt"/>
              </a:rPr>
              <a:t>πορτμπεμπέ</a:t>
            </a:r>
            <a:r>
              <a:rPr lang="el-GR" sz="1400" b="1" dirty="0">
                <a:ea typeface="+mn-lt"/>
                <a:cs typeface="+mn-lt"/>
              </a:rPr>
              <a:t>, στην καλαθούνα, στα γόνατα ή στην αγκαλιά </a:t>
            </a:r>
            <a:r>
              <a:rPr lang="el-GR" sz="1400" b="1" dirty="0" err="1">
                <a:ea typeface="+mn-lt"/>
                <a:cs typeface="+mn-lt"/>
              </a:rPr>
              <a:t>κάποιου.</a:t>
            </a:r>
            <a:r>
              <a:rPr lang="el-GR" sz="1400" dirty="0" err="1">
                <a:ea typeface="+mn-lt"/>
                <a:cs typeface="+mn-lt"/>
              </a:rPr>
              <a:t>Αναφέρεται</a:t>
            </a:r>
            <a:r>
              <a:rPr lang="el-GR" sz="1400" dirty="0">
                <a:ea typeface="+mn-lt"/>
                <a:cs typeface="+mn-lt"/>
              </a:rPr>
              <a:t> ότι το 90% των επιβατών που κρατούσαν παιδιά στην αγκαλιά τους σε τροχαίο ατύχημα και σώθηκαν, σώθηκαν επειδή το παιδί λειτούργησε ως ασπίδα.</a:t>
            </a:r>
            <a:endParaRPr lang="el-GR" sz="1400">
              <a:cs typeface="Calibri" panose="020F0502020204030204"/>
            </a:endParaRPr>
          </a:p>
          <a:p>
            <a:r>
              <a:rPr lang="el-GR" sz="1400" b="1" dirty="0">
                <a:ea typeface="+mn-lt"/>
                <a:cs typeface="+mn-lt"/>
              </a:rPr>
              <a:t>Ποτέ 2 παιδιά μαζί σε μία ζώνη ασφαλείας.</a:t>
            </a:r>
            <a:endParaRPr lang="el-GR" sz="1400">
              <a:cs typeface="Calibri"/>
            </a:endParaRPr>
          </a:p>
          <a:p>
            <a:r>
              <a:rPr lang="el-GR" sz="1400" b="1" dirty="0">
                <a:ea typeface="+mn-lt"/>
                <a:cs typeface="+mn-lt"/>
              </a:rPr>
              <a:t>Ακόμη και για τις πιο σύντομες διαδρομές, ασφαλίστε τα παιδιά σας στα παιδικά καθίσματα.</a:t>
            </a:r>
            <a:r>
              <a:rPr lang="el-GR" sz="1400" dirty="0">
                <a:ea typeface="+mn-lt"/>
                <a:cs typeface="+mn-lt"/>
              </a:rPr>
              <a:t> Μην ξεχνάτε το 75% των θανατηφόρων ατυχημάτων συμβαίνουν μέσα στην πόλη.</a:t>
            </a:r>
            <a:endParaRPr lang="el-GR" sz="1400">
              <a:cs typeface="Calibri"/>
            </a:endParaRPr>
          </a:p>
          <a:p>
            <a:r>
              <a:rPr lang="el-GR" sz="1400" b="1" dirty="0">
                <a:ea typeface="+mn-lt"/>
                <a:cs typeface="+mn-lt"/>
              </a:rPr>
              <a:t>Ποτέ μην τοποθετείτε το παιδικό κάθισμα σε κάθισμα με ενεργοποιημένο </a:t>
            </a:r>
            <a:r>
              <a:rPr lang="el-GR" sz="1400" b="1" dirty="0" err="1">
                <a:ea typeface="+mn-lt"/>
                <a:cs typeface="+mn-lt"/>
              </a:rPr>
              <a:t>αερόσακο.</a:t>
            </a:r>
            <a:r>
              <a:rPr lang="el-GR" sz="1400" dirty="0" err="1">
                <a:ea typeface="+mn-lt"/>
                <a:cs typeface="+mn-lt"/>
              </a:rPr>
              <a:t>Σε</a:t>
            </a:r>
            <a:r>
              <a:rPr lang="el-GR" sz="1400" dirty="0">
                <a:ea typeface="+mn-lt"/>
                <a:cs typeface="+mn-lt"/>
              </a:rPr>
              <a:t> περίπτωση πρόσκρουσης, ο αερόσακος μπορεί να σκοτώσει το παιδί.</a:t>
            </a:r>
            <a:endParaRPr lang="el-GR" sz="1400">
              <a:cs typeface="Calibri"/>
            </a:endParaRPr>
          </a:p>
          <a:p>
            <a:r>
              <a:rPr lang="el-GR" sz="1400" b="1" dirty="0">
                <a:ea typeface="+mn-lt"/>
                <a:cs typeface="+mn-lt"/>
              </a:rPr>
              <a:t>Φοράτε και εσείς ζώνη ασφαλείας.</a:t>
            </a:r>
            <a:r>
              <a:rPr lang="el-GR" sz="1400" dirty="0">
                <a:ea typeface="+mn-lt"/>
                <a:cs typeface="+mn-lt"/>
              </a:rPr>
              <a:t> Το παράδειγμα είναι η καλύτερη εκπαίδευση. Επιπλέον, οι επιβάτες που δεν είναι δεμένοι, σε περίπτωση πρόσκρουσης μπορεί όχι μόνο να τραυματιστούν οι ίδιοι, αλλά και να τραυματίσουν τους συνεπιβάτες τους.</a:t>
            </a:r>
            <a:endParaRPr lang="el-GR" sz="1400">
              <a:cs typeface="Calibri"/>
            </a:endParaRPr>
          </a:p>
          <a:p>
            <a:r>
              <a:rPr lang="el-GR" sz="1400" b="1" dirty="0">
                <a:ea typeface="+mn-lt"/>
                <a:cs typeface="+mn-lt"/>
              </a:rPr>
              <a:t>Μην αφήνετε τα παιδιά σας να ανοίγουν τα παράθυρα και να βγάζουν τα χέρια ή το κεφάλι τους έξω</a:t>
            </a:r>
            <a:r>
              <a:rPr lang="el-GR" sz="1400" dirty="0">
                <a:ea typeface="+mn-lt"/>
                <a:cs typeface="+mn-lt"/>
              </a:rPr>
              <a:t>, ακόμα και αν το αυτοκίνητο είναι </a:t>
            </a:r>
            <a:r>
              <a:rPr lang="el-GR" sz="1400" dirty="0" err="1">
                <a:ea typeface="+mn-lt"/>
                <a:cs typeface="+mn-lt"/>
              </a:rPr>
              <a:t>ακινητοποιημένο</a:t>
            </a:r>
            <a:r>
              <a:rPr lang="el-GR" sz="1400" dirty="0">
                <a:ea typeface="+mn-lt"/>
                <a:cs typeface="+mn-lt"/>
              </a:rPr>
              <a:t>.</a:t>
            </a:r>
            <a:endParaRPr lang="el-GR" sz="1400">
              <a:cs typeface="Calibri"/>
            </a:endParaRPr>
          </a:p>
          <a:p>
            <a:r>
              <a:rPr lang="el-GR" sz="1400" b="1" dirty="0">
                <a:ea typeface="+mn-lt"/>
                <a:cs typeface="+mn-lt"/>
              </a:rPr>
              <a:t>Οι πόρτες του αυτοκινήτου πρέπει να είναι ασφαλισμένες και να ανοίγουν μόνο από έξω.</a:t>
            </a:r>
            <a:r>
              <a:rPr lang="el-GR" sz="1400" dirty="0">
                <a:ea typeface="+mn-lt"/>
                <a:cs typeface="+mn-lt"/>
              </a:rPr>
              <a:t> Πολλά παιδιά τραυματίζονται θανάσιμα πέφτοντας έξω κατά τη διάρκεια παιχνιδιού.</a:t>
            </a:r>
            <a:endParaRPr lang="el-GR" sz="1400">
              <a:cs typeface="Calibri"/>
            </a:endParaRPr>
          </a:p>
          <a:p>
            <a:r>
              <a:rPr lang="el-GR" sz="1400" b="1" dirty="0">
                <a:ea typeface="+mn-lt"/>
                <a:cs typeface="+mn-lt"/>
              </a:rPr>
              <a:t>Φροντίστε εκ των προτέρων να έχετε κάποια απασχόληση</a:t>
            </a:r>
            <a:r>
              <a:rPr lang="el-GR" sz="1400" dirty="0">
                <a:ea typeface="+mn-lt"/>
                <a:cs typeface="+mn-lt"/>
              </a:rPr>
              <a:t> για το παιδί σας στο αυτοκίνητο (μαλακά παιχνίδια, μικρά παραμύθια).</a:t>
            </a:r>
            <a:endParaRPr lang="el-GR" sz="1400">
              <a:cs typeface="Calibri"/>
            </a:endParaRPr>
          </a:p>
          <a:p>
            <a:r>
              <a:rPr lang="el-GR" sz="1400" b="1" dirty="0">
                <a:ea typeface="+mn-lt"/>
                <a:cs typeface="+mn-lt"/>
              </a:rPr>
              <a:t>Εάν τα παιδιά γκρινιάζουν</a:t>
            </a:r>
            <a:r>
              <a:rPr lang="el-GR" sz="1400" dirty="0">
                <a:ea typeface="+mn-lt"/>
                <a:cs typeface="+mn-lt"/>
              </a:rPr>
              <a:t> κατά τη διάρκεια του ταξιδιού, συνήθως έχουν κάποιο λόγο. Μπορεί να διψούν, να κρυώνουν ή να ζεσταίνονται ή να έχουν ζαλιστεί από τον ήλιο.</a:t>
            </a:r>
            <a:endParaRPr lang="el-GR" sz="1400">
              <a:cs typeface="Calibri"/>
            </a:endParaRPr>
          </a:p>
          <a:p>
            <a:r>
              <a:rPr lang="el-GR" sz="1400" b="1" dirty="0">
                <a:ea typeface="+mn-lt"/>
                <a:cs typeface="+mn-lt"/>
              </a:rPr>
              <a:t>Μην αφήνετε τα παιδιά σας μέσα στο αυτοκίνητο ούτε για ελάχιστο χρονικό διάστημα.</a:t>
            </a:r>
            <a:r>
              <a:rPr lang="el-GR" sz="1400" dirty="0">
                <a:ea typeface="+mn-lt"/>
                <a:cs typeface="+mn-lt"/>
              </a:rPr>
              <a:t> Η έκθεση του αυτοκινήτου στο ηλιακό φως σε μέρες με ήπιες θερμοκρασίες, μπορεί μέσα σε μισή ώρα να αυξήσει τη θερμοκρασία στην καμπίνα τόσο, που να προκαλέσει το θάνατο! Τα βρέφη και τα παιδιά είναι πιο ευάλωτα στην αύξηση της θερμοκρασίας. Χάνουν αναλογικά περισσότερο νερό λόγω θερμότητας, η θερμοκρασία του σώματός τους αυξάνεται γρηγορότερα και κινδυνεύουν περισσότερο από θερμοπληξία.</a:t>
            </a:r>
            <a:endParaRPr lang="el-GR" sz="1400" dirty="0"/>
          </a:p>
          <a:p>
            <a:endParaRPr lang="el-GR" dirty="0">
              <a:cs typeface="Calibri"/>
            </a:endParaRPr>
          </a:p>
        </p:txBody>
      </p:sp>
    </p:spTree>
    <p:extLst>
      <p:ext uri="{BB962C8B-B14F-4D97-AF65-F5344CB8AC3E}">
        <p14:creationId xmlns:p14="http://schemas.microsoft.com/office/powerpoint/2010/main" val="3407750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89E2A1-A7F5-6E8D-F3ED-8FDA9E518223}"/>
              </a:ext>
            </a:extLst>
          </p:cNvPr>
          <p:cNvSpPr>
            <a:spLocks noGrp="1"/>
          </p:cNvSpPr>
          <p:nvPr>
            <p:ph type="title"/>
          </p:nvPr>
        </p:nvSpPr>
        <p:spPr/>
        <p:txBody>
          <a:bodyPr/>
          <a:lstStyle/>
          <a:p>
            <a:pPr marL="571500" indent="-571500">
              <a:buFont typeface="Arial"/>
              <a:buChar char="•"/>
            </a:pPr>
            <a:r>
              <a:rPr lang="el-GR" dirty="0">
                <a:cs typeface="Calibri Light"/>
              </a:rPr>
              <a:t>7. </a:t>
            </a:r>
            <a:r>
              <a:rPr lang="el-GR" b="1" dirty="0"/>
              <a:t>ΠΡΟΣΟΧΗ ΣΤΟΥΣ ΜΟΤΟΣΥΚΛΕΤΙΣΤΕΣ</a:t>
            </a:r>
            <a:endParaRPr lang="el-GR" dirty="0">
              <a:cs typeface="Calibri Light"/>
            </a:endParaRPr>
          </a:p>
          <a:p>
            <a:endParaRPr lang="el-GR" dirty="0">
              <a:cs typeface="Calibri Light"/>
            </a:endParaRPr>
          </a:p>
        </p:txBody>
      </p:sp>
      <p:sp>
        <p:nvSpPr>
          <p:cNvPr id="3" name="Θέση περιεχομένου 2">
            <a:extLst>
              <a:ext uri="{FF2B5EF4-FFF2-40B4-BE49-F238E27FC236}">
                <a16:creationId xmlns:a16="http://schemas.microsoft.com/office/drawing/2014/main" id="{02985A93-13B0-1D35-410C-028270247374}"/>
              </a:ext>
            </a:extLst>
          </p:cNvPr>
          <p:cNvSpPr>
            <a:spLocks noGrp="1"/>
          </p:cNvSpPr>
          <p:nvPr>
            <p:ph idx="1"/>
          </p:nvPr>
        </p:nvSpPr>
        <p:spPr>
          <a:xfrm>
            <a:off x="838200" y="1825625"/>
            <a:ext cx="10515600" cy="4664488"/>
          </a:xfrm>
        </p:spPr>
        <p:txBody>
          <a:bodyPr vert="horz" lIns="91440" tIns="45720" rIns="91440" bIns="45720" rtlCol="0" anchor="t">
            <a:noAutofit/>
          </a:bodyPr>
          <a:lstStyle/>
          <a:p>
            <a:r>
              <a:rPr lang="el-GR" sz="2000" b="1" dirty="0">
                <a:ea typeface="+mn-lt"/>
                <a:cs typeface="+mn-lt"/>
              </a:rPr>
              <a:t>Μην οδηγείτε επιθετικά.</a:t>
            </a:r>
            <a:r>
              <a:rPr lang="el-GR" sz="2000" dirty="0">
                <a:ea typeface="+mn-lt"/>
                <a:cs typeface="+mn-lt"/>
              </a:rPr>
              <a:t> Οι μοτοσικλετιστές πολλές φορές κινούνται στο ενδιάμεσο των λωρίδων κυκλοφορίας, προκειμένου να αποφύγουν την κίνηση. Ακόμη κι αν σας εκνευρίζει αυτή η τακτική, μην κάνετε ενέργειες που μπορεί να ανακόψουν την πορεία τους και να οδηγήσουν σε ατύχημα.</a:t>
            </a:r>
            <a:endParaRPr lang="el-GR" sz="2000">
              <a:cs typeface="Calibri" panose="020F0502020204030204"/>
            </a:endParaRPr>
          </a:p>
          <a:p>
            <a:r>
              <a:rPr lang="el-GR" sz="2000" b="1" dirty="0">
                <a:ea typeface="+mn-lt"/>
                <a:cs typeface="+mn-lt"/>
              </a:rPr>
              <a:t>Μην πιέζετε τους μοτοσικλετιστές</a:t>
            </a:r>
            <a:r>
              <a:rPr lang="el-GR" sz="2000" dirty="0">
                <a:ea typeface="+mn-lt"/>
                <a:cs typeface="+mn-lt"/>
              </a:rPr>
              <a:t> θέλοντας να φτάσετε πρώτοι σε κάποιο φανάρι. Μπορεί έτσι να αναγκαστούν να επιταχύνουν, για να μπορούν να φύγουν μπροστά.</a:t>
            </a:r>
            <a:endParaRPr lang="el-GR" sz="2000" dirty="0">
              <a:cs typeface="Calibri"/>
            </a:endParaRPr>
          </a:p>
          <a:p>
            <a:r>
              <a:rPr lang="el-GR" sz="2000" b="1" dirty="0">
                <a:ea typeface="+mn-lt"/>
                <a:cs typeface="+mn-lt"/>
              </a:rPr>
              <a:t>Τηρείτε απόσταση ασφαλείας.</a:t>
            </a:r>
            <a:r>
              <a:rPr lang="el-GR" sz="2000" dirty="0">
                <a:ea typeface="+mn-lt"/>
                <a:cs typeface="+mn-lt"/>
              </a:rPr>
              <a:t> Κρατήστε πάντα τη σωστή απόσταση ασφαλείας από έναν μοτοσικλετιστή που προπορεύεται. Μπορεί να χρειαστεί να κάνει κάποιον ελιγμό η να φρενάρει απότομα, ή ακόμα και λόγω απειρίας να αντιδράσει σπασμωδικά.</a:t>
            </a:r>
            <a:endParaRPr lang="el-GR" sz="2000" dirty="0">
              <a:cs typeface="Calibri"/>
            </a:endParaRPr>
          </a:p>
          <a:p>
            <a:r>
              <a:rPr lang="el-GR" sz="2000" b="1" dirty="0">
                <a:ea typeface="+mn-lt"/>
                <a:cs typeface="+mn-lt"/>
              </a:rPr>
              <a:t>Δώστε όσο χώρο θα δίνατε σε ένα αυτοκίνητο.</a:t>
            </a:r>
            <a:r>
              <a:rPr lang="el-GR" sz="2000" dirty="0">
                <a:ea typeface="+mn-lt"/>
                <a:cs typeface="+mn-lt"/>
              </a:rPr>
              <a:t> Όταν προσπερνάτε κάποιον μοτοσικλετιστή, δώστε όσο χώρο θα δίνατε αν προσπερνάγατε αυτοκίνητο. Μπορεί εκείνη την ώρα να κάνει κάποιον ελιγμό ώστε να αποφύγει κάποια λακκούβα ή ανώμαλη επιφάνεια.</a:t>
            </a:r>
            <a:endParaRPr lang="el-GR" sz="2000" dirty="0">
              <a:cs typeface="Calibri"/>
            </a:endParaRPr>
          </a:p>
          <a:p>
            <a:r>
              <a:rPr lang="el-GR" sz="2000" b="1" dirty="0">
                <a:ea typeface="+mn-lt"/>
                <a:cs typeface="+mn-lt"/>
              </a:rPr>
              <a:t>Μην προσπερνάτε</a:t>
            </a:r>
            <a:r>
              <a:rPr lang="el-GR" sz="2000" dirty="0">
                <a:ea typeface="+mn-lt"/>
                <a:cs typeface="+mn-lt"/>
              </a:rPr>
              <a:t> όταν δεν υπάρχει αρκετός χώρος για ασφαλή προσπέραση ή όταν πλησιάζετε σε διασταύρωση.</a:t>
            </a:r>
            <a:endParaRPr lang="el-GR" sz="2000" dirty="0">
              <a:cs typeface="Calibri"/>
            </a:endParaRPr>
          </a:p>
          <a:p>
            <a:endParaRPr lang="el-GR" sz="2000" dirty="0">
              <a:cs typeface="Calibri"/>
            </a:endParaRPr>
          </a:p>
          <a:p>
            <a:endParaRPr lang="el-GR" dirty="0">
              <a:cs typeface="Calibri"/>
            </a:endParaRPr>
          </a:p>
        </p:txBody>
      </p:sp>
    </p:spTree>
    <p:extLst>
      <p:ext uri="{BB962C8B-B14F-4D97-AF65-F5344CB8AC3E}">
        <p14:creationId xmlns:p14="http://schemas.microsoft.com/office/powerpoint/2010/main" val="1446352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28FD51-37FD-83D1-D1C0-54FEBA131830}"/>
              </a:ext>
            </a:extLst>
          </p:cNvPr>
          <p:cNvSpPr>
            <a:spLocks noGrp="1"/>
          </p:cNvSpPr>
          <p:nvPr>
            <p:ph type="title"/>
          </p:nvPr>
        </p:nvSpPr>
        <p:spPr>
          <a:xfrm>
            <a:off x="838200" y="365125"/>
            <a:ext cx="10515600" cy="365235"/>
          </a:xfrm>
        </p:spPr>
        <p:txBody>
          <a:bodyPr>
            <a:normAutofit fontScale="90000"/>
          </a:bodyPr>
          <a:lstStyle/>
          <a:p>
            <a:r>
              <a:rPr lang="el-GR" dirty="0" err="1">
                <a:cs typeface="Calibri Light"/>
              </a:rPr>
              <a:t>Συνεχεια</a:t>
            </a:r>
            <a:r>
              <a:rPr lang="el-GR" dirty="0">
                <a:cs typeface="Calibri Light"/>
              </a:rPr>
              <a:t>...</a:t>
            </a:r>
            <a:endParaRPr lang="el-GR" dirty="0"/>
          </a:p>
        </p:txBody>
      </p:sp>
      <p:sp>
        <p:nvSpPr>
          <p:cNvPr id="3" name="Θέση περιεχομένου 2">
            <a:extLst>
              <a:ext uri="{FF2B5EF4-FFF2-40B4-BE49-F238E27FC236}">
                <a16:creationId xmlns:a16="http://schemas.microsoft.com/office/drawing/2014/main" id="{B879B3F0-6CDA-EB0F-6C0B-5F24DBDED266}"/>
              </a:ext>
            </a:extLst>
          </p:cNvPr>
          <p:cNvSpPr>
            <a:spLocks noGrp="1"/>
          </p:cNvSpPr>
          <p:nvPr>
            <p:ph idx="1"/>
          </p:nvPr>
        </p:nvSpPr>
        <p:spPr>
          <a:xfrm>
            <a:off x="838200" y="1011434"/>
            <a:ext cx="10515600" cy="5165529"/>
          </a:xfrm>
        </p:spPr>
        <p:txBody>
          <a:bodyPr vert="horz" lIns="91440" tIns="45720" rIns="91440" bIns="45720" rtlCol="0" anchor="t">
            <a:normAutofit fontScale="70000" lnSpcReduction="20000"/>
          </a:bodyPr>
          <a:lstStyle/>
          <a:p>
            <a:r>
              <a:rPr lang="el-GR" b="1" dirty="0">
                <a:ea typeface="+mn-lt"/>
                <a:cs typeface="+mn-lt"/>
              </a:rPr>
              <a:t>Προσοχή: </a:t>
            </a:r>
            <a:r>
              <a:rPr lang="el-GR" dirty="0">
                <a:ea typeface="+mn-lt"/>
                <a:cs typeface="+mn-lt"/>
              </a:rPr>
              <a:t>όταν πνέουν πλευρικοί άνεμοι οι μοτοσικλετιστές μπορεί να ταλαντεύονται, αφήστε μεγαλύτερη πλευρική απόσταση όταν τους προσπερνάτε.</a:t>
            </a:r>
            <a:endParaRPr lang="el-GR" dirty="0">
              <a:cs typeface="Calibri" panose="020F0502020204030204"/>
            </a:endParaRPr>
          </a:p>
          <a:p>
            <a:r>
              <a:rPr lang="el-GR" b="1" dirty="0">
                <a:ea typeface="+mn-lt"/>
                <a:cs typeface="+mn-lt"/>
              </a:rPr>
              <a:t>Πάντα ελέγχετε τον καθρέφτη σας για μοτοσικλέτες, πριν αλλάξετε λωρίδα ή πριν στρίψετε.</a:t>
            </a:r>
            <a:r>
              <a:rPr lang="el-GR" dirty="0">
                <a:ea typeface="+mn-lt"/>
                <a:cs typeface="+mn-lt"/>
              </a:rPr>
              <a:t> Θυμηθείτε να ελέγχετε δύο φορές τον καθρέφτη σας και να βγάζετε φλας σε κάθε αλλαγή λωρίδας ή στροφής. Θυμηθείτε ότι υπάρχει ένα νεκρό σημείο στον καθρέφτη σας το&lt;&lt; οποίο το καλύπτετε με μία γρήγορη ματιά πάνω από τον ώμο σας&gt;&gt; και μπορεί να μην δείτε τη μοτοσικλέτα που κινείται κοντά σας.</a:t>
            </a:r>
            <a:endParaRPr lang="el-GR" dirty="0"/>
          </a:p>
          <a:p>
            <a:r>
              <a:rPr lang="el-GR" b="1" dirty="0">
                <a:ea typeface="+mn-lt"/>
                <a:cs typeface="+mn-lt"/>
              </a:rPr>
              <a:t>Ελέγχετε καλά κάθε στροφή.</a:t>
            </a:r>
            <a:r>
              <a:rPr lang="el-GR" dirty="0">
                <a:ea typeface="+mn-lt"/>
                <a:cs typeface="+mn-lt"/>
              </a:rPr>
              <a:t> Ειδικά όταν η οπτική σας γωνία δεν είναι ελεύθερη και σας εμποδίζουν παρκαρισμένα φορτηγά ή οχήματα.</a:t>
            </a:r>
            <a:endParaRPr lang="el-GR" dirty="0"/>
          </a:p>
          <a:p>
            <a:r>
              <a:rPr lang="el-GR" b="1" dirty="0">
                <a:ea typeface="+mn-lt"/>
                <a:cs typeface="+mn-lt"/>
              </a:rPr>
              <a:t>Ελέγχετε τις διασταυρώσεις.</a:t>
            </a:r>
            <a:r>
              <a:rPr lang="el-GR" dirty="0">
                <a:ea typeface="+mn-lt"/>
                <a:cs typeface="+mn-lt"/>
              </a:rPr>
              <a:t> Αφιερώστε περισσότερο χρόνο και ελέγξτε προσεκτικά τις διασταυρώσεις, καθώς πολλές φορές είτε δεν υπάρχει καλή ορατότητα, είτε η ταχύτητά τους είναι υψηλή.</a:t>
            </a:r>
            <a:endParaRPr lang="el-GR" dirty="0"/>
          </a:p>
          <a:p>
            <a:r>
              <a:rPr lang="el-GR" b="1" dirty="0">
                <a:ea typeface="+mn-lt"/>
                <a:cs typeface="+mn-lt"/>
              </a:rPr>
              <a:t>Οι μοτοσικλετιστές μπορεί να σας προσπεράσουν και από τις δύο πλευρές.</a:t>
            </a:r>
            <a:r>
              <a:rPr lang="el-GR" dirty="0">
                <a:ea typeface="+mn-lt"/>
                <a:cs typeface="+mn-lt"/>
              </a:rPr>
              <a:t> Ελέγχετε λοιπόν πριν στρίψετε, είτε δεξιά είτε αριστερά.</a:t>
            </a:r>
            <a:endParaRPr lang="el-GR" dirty="0"/>
          </a:p>
          <a:p>
            <a:r>
              <a:rPr lang="el-GR" b="1" dirty="0">
                <a:ea typeface="+mn-lt"/>
                <a:cs typeface="+mn-lt"/>
              </a:rPr>
              <a:t>Μην πετάτε σκουπίδια ή τσιγάρα από το παράθυρο του αυτοκινήτου σας.</a:t>
            </a:r>
            <a:r>
              <a:rPr lang="el-GR" dirty="0">
                <a:ea typeface="+mn-lt"/>
                <a:cs typeface="+mn-lt"/>
              </a:rPr>
              <a:t> Κάτι τέτοιο μπορεί να προκαλέσει απώλεια ελέγχου του μοτοσικλετιστή με τραγικές συνέπειες.</a:t>
            </a:r>
            <a:endParaRPr lang="el-GR" dirty="0"/>
          </a:p>
          <a:p>
            <a:r>
              <a:rPr lang="el-GR" b="1" dirty="0">
                <a:ea typeface="+mn-lt"/>
                <a:cs typeface="+mn-lt"/>
              </a:rPr>
              <a:t>Παρκάρετε με ασφάλεια.</a:t>
            </a:r>
            <a:r>
              <a:rPr lang="el-GR" dirty="0">
                <a:ea typeface="+mn-lt"/>
                <a:cs typeface="+mn-lt"/>
              </a:rPr>
              <a:t> Πάντα ελέγχετε για μοτοσικλετιστές πριν ανοίξετε την πόρτα του αυτοκινήτου σας και βεβαιωθείτε ότι όλοι οι συνεπιβάτες σας θα κάνουν το ίδιο. Όταν ξεπαρκάρετε ελέγξτε καλά και θυμηθείτε ότι οι μοτοσικλέτες είναι πιο μικρές και πιο δύσκολο να εντοπιστούν απ’ ό,τι ένα αυτοκίνητο.</a:t>
            </a:r>
            <a:endParaRPr lang="el-GR" dirty="0"/>
          </a:p>
          <a:p>
            <a:endParaRPr lang="el-GR" dirty="0">
              <a:cs typeface="Calibri"/>
            </a:endParaRPr>
          </a:p>
        </p:txBody>
      </p:sp>
    </p:spTree>
    <p:extLst>
      <p:ext uri="{BB962C8B-B14F-4D97-AF65-F5344CB8AC3E}">
        <p14:creationId xmlns:p14="http://schemas.microsoft.com/office/powerpoint/2010/main" val="2260395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A894B23-044A-7660-A862-4793F811482F}"/>
              </a:ext>
            </a:extLst>
          </p:cNvPr>
          <p:cNvSpPr>
            <a:spLocks noGrp="1"/>
          </p:cNvSpPr>
          <p:nvPr>
            <p:ph type="title"/>
          </p:nvPr>
        </p:nvSpPr>
        <p:spPr/>
        <p:txBody>
          <a:bodyPr/>
          <a:lstStyle/>
          <a:p>
            <a:pPr marL="571500" indent="-571500">
              <a:buFont typeface="Arial"/>
              <a:buChar char="•"/>
            </a:pPr>
            <a:r>
              <a:rPr lang="el-GR" dirty="0">
                <a:cs typeface="Calibri Light"/>
              </a:rPr>
              <a:t>8. </a:t>
            </a:r>
            <a:r>
              <a:rPr lang="el-GR" b="1" dirty="0"/>
              <a:t>ΕΠΙΘΕΤΙΚΗ ΟΔΗΓΗΣΗ</a:t>
            </a:r>
            <a:endParaRPr lang="el-GR" dirty="0">
              <a:cs typeface="Calibri Light"/>
            </a:endParaRPr>
          </a:p>
          <a:p>
            <a:endParaRPr lang="el-GR" dirty="0">
              <a:cs typeface="Calibri Light"/>
            </a:endParaRPr>
          </a:p>
        </p:txBody>
      </p:sp>
      <p:sp>
        <p:nvSpPr>
          <p:cNvPr id="3" name="Θέση περιεχομένου 2">
            <a:extLst>
              <a:ext uri="{FF2B5EF4-FFF2-40B4-BE49-F238E27FC236}">
                <a16:creationId xmlns:a16="http://schemas.microsoft.com/office/drawing/2014/main" id="{C68477D2-8DE5-1216-1C95-6B6BA4F010AD}"/>
              </a:ext>
            </a:extLst>
          </p:cNvPr>
          <p:cNvSpPr>
            <a:spLocks noGrp="1"/>
          </p:cNvSpPr>
          <p:nvPr>
            <p:ph idx="1"/>
          </p:nvPr>
        </p:nvSpPr>
        <p:spPr>
          <a:xfrm>
            <a:off x="838200" y="1303708"/>
            <a:ext cx="10515600" cy="5186405"/>
          </a:xfrm>
        </p:spPr>
        <p:txBody>
          <a:bodyPr vert="horz" lIns="91440" tIns="45720" rIns="91440" bIns="45720" rtlCol="0" anchor="t">
            <a:normAutofit fontScale="70000" lnSpcReduction="20000"/>
          </a:bodyPr>
          <a:lstStyle/>
          <a:p>
            <a:r>
              <a:rPr lang="el-GR" b="1" dirty="0">
                <a:ea typeface="+mn-lt"/>
                <a:cs typeface="+mn-lt"/>
              </a:rPr>
              <a:t>Μην προκαλείτε.</a:t>
            </a:r>
            <a:r>
              <a:rPr lang="el-GR" dirty="0">
                <a:ea typeface="+mn-lt"/>
                <a:cs typeface="+mn-lt"/>
              </a:rPr>
              <a:t> Εάν βρίσκεστε σε μια λωρίδα κυκλοφορίας και ο οδηγός από πίσω σας προσπαθεί να σας προσπεράσει, αφήστε τον να το κάνει. Ακόμη και εάν εσείς οδηγείτε κανονικά στο ανώτερο επιτρεπόμενο όριο ταχύτητας, παραμερίστε στη διπλανή λωρίδα και αφήστε τον να περάσει.</a:t>
            </a:r>
            <a:endParaRPr lang="el-GR" dirty="0">
              <a:cs typeface="Calibri" panose="020F0502020204030204"/>
            </a:endParaRPr>
          </a:p>
          <a:p>
            <a:r>
              <a:rPr lang="el-GR" b="1" dirty="0">
                <a:ea typeface="+mn-lt"/>
                <a:cs typeface="+mn-lt"/>
              </a:rPr>
              <a:t>Αποφύγετε άσεμνες χειρονομίες.</a:t>
            </a:r>
            <a:r>
              <a:rPr lang="el-GR" dirty="0">
                <a:ea typeface="+mn-lt"/>
                <a:cs typeface="+mn-lt"/>
              </a:rPr>
              <a:t> Ακόμη και το κούνημα του κεφαλιού σε ένδειξη αποδοκιμασίας είναι δυνατόν να εκνευρίσει έναν άλλο οδηγό. Χρησιμοποιείτε πάντοτε τα φλας εγκαίρως, όταν θέλετε να αλλάξετε λωρίδα κυκλοφορίας. Μην κορνάρετε παρά μόνο όταν είναι εξαιρετικά αναγκαίο.</a:t>
            </a:r>
            <a:endParaRPr lang="el-GR" dirty="0"/>
          </a:p>
          <a:p>
            <a:r>
              <a:rPr lang="el-GR" b="1" dirty="0">
                <a:ea typeface="+mn-lt"/>
                <a:cs typeface="+mn-lt"/>
              </a:rPr>
              <a:t>Μην εμπλέκεστε.</a:t>
            </a:r>
            <a:r>
              <a:rPr lang="el-GR" dirty="0">
                <a:ea typeface="+mn-lt"/>
                <a:cs typeface="+mn-lt"/>
              </a:rPr>
              <a:t> Δεν μπορεί να υπάρξει φιλονικία εάν μόνο ο ένας οδηγός το επιδιώκει. Μπορείτε να προστατεύετε τον εαυτό σας, αρνούμενοι να θυμώσετε με έναν άλλο οδηγό.</a:t>
            </a:r>
            <a:endParaRPr lang="el-GR" dirty="0"/>
          </a:p>
          <a:p>
            <a:r>
              <a:rPr lang="el-GR" b="1" dirty="0">
                <a:ea typeface="+mn-lt"/>
                <a:cs typeface="+mn-lt"/>
              </a:rPr>
              <a:t>Προσαρμοστείτε.</a:t>
            </a:r>
            <a:r>
              <a:rPr lang="el-GR" dirty="0">
                <a:ea typeface="+mn-lt"/>
                <a:cs typeface="+mn-lt"/>
              </a:rPr>
              <a:t> Το πιο σημαντικό που μπορείτε να κάνετε για να αποτρέψετε την επιθετική οδήγηση είναι να αλλάξετε τον τρόπο με τον οποίο αντιλαμβάνεστε το ταξίδι με το αυτοκίνητο. Είναι πράγματι γεγονός ότι για πολλούς οδηγούς η οδήγηση εύκολα μετατρέπεται σε αγώνα. Για να αποφεύγετε καταστάσεις στρες και βιασύνης, δίνετε περισσότερο χρόνο για τις διαδρομές ή τα ταξίδια σας με το αυτοκίνητο. Μην περιμένετε την τελευταία στιγμή για να ξεκινήσετε.</a:t>
            </a:r>
            <a:endParaRPr lang="el-GR" dirty="0"/>
          </a:p>
          <a:p>
            <a:r>
              <a:rPr lang="el-GR" dirty="0">
                <a:ea typeface="+mn-lt"/>
                <a:cs typeface="+mn-lt"/>
              </a:rPr>
              <a:t>Μπορούμε όλοι να συμβάλουμε στη μείωση και ελαχιστοποίηση </a:t>
            </a:r>
            <a:r>
              <a:rPr lang="el-GR" dirty="0" err="1">
                <a:ea typeface="+mn-lt"/>
                <a:cs typeface="+mn-lt"/>
              </a:rPr>
              <a:t>τηε</a:t>
            </a:r>
            <a:r>
              <a:rPr lang="el-GR" dirty="0">
                <a:ea typeface="+mn-lt"/>
                <a:cs typeface="+mn-lt"/>
              </a:rPr>
              <a:t> επιθετικής οδήγησης. Τα θύματα θα μειωθούν με την κατανόηση από όσο το δυνατό περισσότερους χρήστες του δρόμου των βασικών αρχών της αντιμετώπισης της επιθετικής οδήγησης:</a:t>
            </a:r>
            <a:br>
              <a:rPr lang="el-GR" dirty="0">
                <a:ea typeface="+mn-lt"/>
                <a:cs typeface="+mn-lt"/>
              </a:rPr>
            </a:br>
            <a:r>
              <a:rPr lang="el-GR" dirty="0">
                <a:ea typeface="+mn-lt"/>
                <a:cs typeface="+mn-lt"/>
              </a:rPr>
              <a:t>Μην προκαλείτε, μην εμπλέκεστε, προσαρμοστείτε.</a:t>
            </a:r>
            <a:endParaRPr lang="el-GR" dirty="0"/>
          </a:p>
          <a:p>
            <a:r>
              <a:rPr lang="el-GR" i="1" dirty="0">
                <a:ea typeface="+mn-lt"/>
                <a:cs typeface="+mn-lt"/>
              </a:rPr>
              <a:t>ΘΥΜΗΘΕΙΤΕ: Ο ΔΡΟΜΟΣ ΑΝΗΚΕΙ ΣΕ ΟΛΟΥΣ!</a:t>
            </a:r>
            <a:endParaRPr lang="el-GR" dirty="0"/>
          </a:p>
          <a:p>
            <a:endParaRPr lang="el-GR" dirty="0">
              <a:cs typeface="Calibri"/>
            </a:endParaRPr>
          </a:p>
        </p:txBody>
      </p:sp>
    </p:spTree>
    <p:extLst>
      <p:ext uri="{BB962C8B-B14F-4D97-AF65-F5344CB8AC3E}">
        <p14:creationId xmlns:p14="http://schemas.microsoft.com/office/powerpoint/2010/main" val="1273573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D49F1D-96E2-B034-9D4E-52D603536D00}"/>
              </a:ext>
            </a:extLst>
          </p:cNvPr>
          <p:cNvSpPr>
            <a:spLocks noGrp="1"/>
          </p:cNvSpPr>
          <p:nvPr>
            <p:ph type="title"/>
          </p:nvPr>
        </p:nvSpPr>
        <p:spPr/>
        <p:txBody>
          <a:bodyPr/>
          <a:lstStyle/>
          <a:p>
            <a:pPr marL="571500" indent="-571500">
              <a:buFont typeface="Arial"/>
              <a:buChar char="•"/>
            </a:pPr>
            <a:r>
              <a:rPr lang="el-GR" dirty="0">
                <a:cs typeface="Calibri Light"/>
              </a:rPr>
              <a:t>9. </a:t>
            </a:r>
            <a:r>
              <a:rPr lang="el-GR" b="1" dirty="0"/>
              <a:t>ΚΟΥΡΑΣΗ ΚΑΙ ΥΠΝΗΛΙΑ</a:t>
            </a:r>
            <a:endParaRPr lang="el-GR" dirty="0">
              <a:cs typeface="Calibri Light"/>
            </a:endParaRPr>
          </a:p>
          <a:p>
            <a:endParaRPr lang="el-GR" dirty="0">
              <a:cs typeface="Calibri Light"/>
            </a:endParaRPr>
          </a:p>
        </p:txBody>
      </p:sp>
      <p:sp>
        <p:nvSpPr>
          <p:cNvPr id="3" name="Θέση περιεχομένου 2">
            <a:extLst>
              <a:ext uri="{FF2B5EF4-FFF2-40B4-BE49-F238E27FC236}">
                <a16:creationId xmlns:a16="http://schemas.microsoft.com/office/drawing/2014/main" id="{3A8089F2-C3B2-8DE8-C6FA-5314D9363270}"/>
              </a:ext>
            </a:extLst>
          </p:cNvPr>
          <p:cNvSpPr>
            <a:spLocks noGrp="1"/>
          </p:cNvSpPr>
          <p:nvPr>
            <p:ph idx="1"/>
          </p:nvPr>
        </p:nvSpPr>
        <p:spPr>
          <a:xfrm>
            <a:off x="838200" y="1825625"/>
            <a:ext cx="10515600" cy="4716680"/>
          </a:xfrm>
        </p:spPr>
        <p:txBody>
          <a:bodyPr vert="horz" lIns="91440" tIns="45720" rIns="91440" bIns="45720" rtlCol="0" anchor="t">
            <a:noAutofit/>
          </a:bodyPr>
          <a:lstStyle/>
          <a:p>
            <a:r>
              <a:rPr lang="el-GR" sz="2000" b="1" dirty="0">
                <a:ea typeface="+mn-lt"/>
                <a:cs typeface="+mn-lt"/>
              </a:rPr>
              <a:t>Ποια είναι τα προειδοποιητικά σημεία της κόπωσης;</a:t>
            </a:r>
            <a:endParaRPr lang="el-GR" sz="2000">
              <a:cs typeface="Calibri" panose="020F0502020204030204"/>
            </a:endParaRPr>
          </a:p>
          <a:p>
            <a:r>
              <a:rPr lang="el-GR" sz="2000" dirty="0">
                <a:ea typeface="+mn-lt"/>
                <a:cs typeface="+mn-lt"/>
              </a:rPr>
              <a:t>Η αδυναμία να θυμηθείτε τα τελευταία λίγα χιλιόμετρα. Οι σκέψεις χωρίς ειρμό, η δυσκολία να εστιάσετε την προσοχή σας. Αδυναμία να κρατήσετε τα μάτια ανοιχτά ή το κεφάλι όρθιο. Επαναλαμβανόμενο χασμουρητό. ‘Έξοδος από τη λωρίδα κυκλοφορίας που ακολουθείτε χωρίς λόγο.</a:t>
            </a:r>
            <a:endParaRPr lang="el-GR" sz="2000">
              <a:cs typeface="Calibri"/>
            </a:endParaRPr>
          </a:p>
          <a:p>
            <a:r>
              <a:rPr lang="el-GR" sz="2000" b="1" dirty="0">
                <a:ea typeface="+mn-lt"/>
                <a:cs typeface="+mn-lt"/>
              </a:rPr>
              <a:t>Τι πρέπει να κάνετε για να αποφύγετε την υπνηλία κατά την οδήγηση;</a:t>
            </a:r>
            <a:endParaRPr lang="el-GR" sz="2000">
              <a:cs typeface="Calibri"/>
            </a:endParaRPr>
          </a:p>
          <a:p>
            <a:r>
              <a:rPr lang="el-GR" sz="2000" dirty="0">
                <a:ea typeface="+mn-lt"/>
                <a:cs typeface="+mn-lt"/>
              </a:rPr>
              <a:t>Φροντίστε να κοιμάστε καλά τη νύχτα, ταξιδεύετε με συντροφιά, </a:t>
            </a:r>
            <a:r>
              <a:rPr lang="el-GR" sz="2000" dirty="0" err="1">
                <a:ea typeface="+mn-lt"/>
                <a:cs typeface="+mn-lt"/>
              </a:rPr>
              <a:t>σχεδίαζετε</a:t>
            </a:r>
            <a:r>
              <a:rPr lang="el-GR" sz="2000" dirty="0">
                <a:ea typeface="+mn-lt"/>
                <a:cs typeface="+mn-lt"/>
              </a:rPr>
              <a:t> διαλείμματα σε τακτικά χρονικά διαστήματα, αποφεύγετε το αλκοόλ ή άλλα φάρμακα που μπορεί να σας επηρεάσουν, ζητήστε ιατρική βοήθεια, αν υποψιάζεστε ότι </a:t>
            </a:r>
            <a:r>
              <a:rPr lang="el-GR" sz="2000" dirty="0" err="1">
                <a:ea typeface="+mn-lt"/>
                <a:cs typeface="+mn-lt"/>
              </a:rPr>
              <a:t>πάσχειτε</a:t>
            </a:r>
            <a:r>
              <a:rPr lang="el-GR" sz="2000" dirty="0">
                <a:ea typeface="+mn-lt"/>
                <a:cs typeface="+mn-lt"/>
              </a:rPr>
              <a:t> από κάποια διαταραχή του ύπνου.</a:t>
            </a:r>
            <a:endParaRPr lang="el-GR" sz="2000">
              <a:cs typeface="Calibri"/>
            </a:endParaRPr>
          </a:p>
          <a:p>
            <a:r>
              <a:rPr lang="el-GR" sz="2000" b="1" dirty="0">
                <a:ea typeface="+mn-lt"/>
                <a:cs typeface="+mn-lt"/>
              </a:rPr>
              <a:t>Τι πρέπει να κάνετε αν καταληφθείτε από υπνηλία ενώ οδηγείτε;</a:t>
            </a:r>
            <a:endParaRPr lang="el-GR" sz="2000">
              <a:cs typeface="Calibri"/>
            </a:endParaRPr>
          </a:p>
          <a:p>
            <a:r>
              <a:rPr lang="el-GR" sz="2000" dirty="0">
                <a:ea typeface="+mn-lt"/>
                <a:cs typeface="+mn-lt"/>
              </a:rPr>
              <a:t>Αναγνωρίστε τα πρώιμα σημάδια της κόπωσης, βρείτε ένα ασφαλές μέρος να σταματήσετε, κοιμηθείτε για 20-40 λεπτά, πιείτε καφέ.</a:t>
            </a:r>
            <a:endParaRPr lang="el-GR" sz="2000" dirty="0">
              <a:cs typeface="Calibri"/>
            </a:endParaRPr>
          </a:p>
          <a:p>
            <a:endParaRPr lang="el-GR" sz="2000" dirty="0">
              <a:cs typeface="Calibri"/>
            </a:endParaRPr>
          </a:p>
          <a:p>
            <a:endParaRPr lang="el-GR">
              <a:cs typeface="Calibri" panose="020F0502020204030204"/>
            </a:endParaRPr>
          </a:p>
          <a:p>
            <a:endParaRPr lang="el-GR" dirty="0">
              <a:cs typeface="Calibri"/>
            </a:endParaRPr>
          </a:p>
        </p:txBody>
      </p:sp>
    </p:spTree>
    <p:extLst>
      <p:ext uri="{BB962C8B-B14F-4D97-AF65-F5344CB8AC3E}">
        <p14:creationId xmlns:p14="http://schemas.microsoft.com/office/powerpoint/2010/main" val="983316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485112-70A2-6211-DEB5-59ED23E70A6E}"/>
              </a:ext>
            </a:extLst>
          </p:cNvPr>
          <p:cNvSpPr>
            <a:spLocks noGrp="1"/>
          </p:cNvSpPr>
          <p:nvPr>
            <p:ph type="title"/>
          </p:nvPr>
        </p:nvSpPr>
        <p:spPr/>
        <p:txBody>
          <a:bodyPr/>
          <a:lstStyle/>
          <a:p>
            <a:r>
              <a:rPr lang="el-GR" dirty="0">
                <a:cs typeface="Calibri Light"/>
              </a:rPr>
              <a:t>Συνέχεια...</a:t>
            </a:r>
            <a:endParaRPr lang="el-GR" dirty="0"/>
          </a:p>
        </p:txBody>
      </p:sp>
      <p:sp>
        <p:nvSpPr>
          <p:cNvPr id="3" name="Θέση περιεχομένου 2">
            <a:extLst>
              <a:ext uri="{FF2B5EF4-FFF2-40B4-BE49-F238E27FC236}">
                <a16:creationId xmlns:a16="http://schemas.microsoft.com/office/drawing/2014/main" id="{F5A401BA-F8C4-F150-B944-8C4DAB0046DB}"/>
              </a:ext>
            </a:extLst>
          </p:cNvPr>
          <p:cNvSpPr>
            <a:spLocks noGrp="1"/>
          </p:cNvSpPr>
          <p:nvPr>
            <p:ph idx="1"/>
          </p:nvPr>
        </p:nvSpPr>
        <p:spPr/>
        <p:txBody>
          <a:bodyPr vert="horz" lIns="91440" tIns="45720" rIns="91440" bIns="45720" rtlCol="0" anchor="t">
            <a:normAutofit fontScale="77500" lnSpcReduction="20000"/>
          </a:bodyPr>
          <a:lstStyle/>
          <a:p>
            <a:r>
              <a:rPr lang="el-GR" b="1" dirty="0">
                <a:ea typeface="+mn-lt"/>
                <a:cs typeface="+mn-lt"/>
              </a:rPr>
              <a:t>Εάν σχεδιάζετε ένα μεγάλο ταξίδι με το αυτοκίνητο:</a:t>
            </a:r>
            <a:endParaRPr lang="el-GR" dirty="0">
              <a:cs typeface="Calibri" panose="020F0502020204030204"/>
            </a:endParaRPr>
          </a:p>
          <a:p>
            <a:r>
              <a:rPr lang="el-GR" dirty="0">
                <a:ea typeface="+mn-lt"/>
                <a:cs typeface="+mn-lt"/>
              </a:rPr>
              <a:t>Κοιμηθείτε καλά την προηγούμενη νύχτα. Προγραμματίστε να οδηγείτε τις ώρες που συνήθως είστε σε εγρήγορση και μείνετε κάπου στη διάρκεια της νύχτας.</a:t>
            </a:r>
            <a:endParaRPr lang="el-GR" dirty="0"/>
          </a:p>
          <a:p>
            <a:r>
              <a:rPr lang="el-GR" dirty="0" err="1">
                <a:ea typeface="+mn-lt"/>
                <a:cs typeface="+mn-lt"/>
              </a:rPr>
              <a:t>Απόφυγετε</a:t>
            </a:r>
            <a:r>
              <a:rPr lang="el-GR" dirty="0">
                <a:ea typeface="+mn-lt"/>
                <a:cs typeface="+mn-lt"/>
              </a:rPr>
              <a:t> την οδήγηση τις ώρες που, λόγω του βιολογικού ρολογιού, οι άνθρωποι νυστάζουν. Οι ώρες αυτές είναι συνήθως νωρίς το απόγευμα (μεταξύ 3 και 4) καθώς και από τα μεσάνυχτα μέχρι τις 6 το πρωί.</a:t>
            </a:r>
            <a:endParaRPr lang="el-GR" dirty="0"/>
          </a:p>
          <a:p>
            <a:r>
              <a:rPr lang="el-GR" dirty="0">
                <a:ea typeface="+mn-lt"/>
                <a:cs typeface="+mn-lt"/>
              </a:rPr>
              <a:t>Εάν έχετε συνεπιβάτες, πιάστε την κουβέντα μαζί τους. Θα σας βοηθήσει να μείνετε ξύπνιοι και εκείνοι θα είναι σε Θέση να σας πουν εάν δείχνετε σημάδια υπνηλίας.</a:t>
            </a:r>
            <a:endParaRPr lang="el-GR" dirty="0"/>
          </a:p>
          <a:p>
            <a:r>
              <a:rPr lang="el-GR" dirty="0">
                <a:ea typeface="+mn-lt"/>
                <a:cs typeface="+mn-lt"/>
              </a:rPr>
              <a:t>Προγραμματίστε διαλείμματα κάθε δυο ώρες. Πάρτε ένα μικρό ύπνο, τεντωθείτε, περπατήστε, κάντε μερικές ασκήσεις πριν ξαναρχίσετε την οδήγηση.</a:t>
            </a:r>
            <a:endParaRPr lang="el-GR" dirty="0"/>
          </a:p>
          <a:p>
            <a:r>
              <a:rPr lang="el-GR" dirty="0">
                <a:ea typeface="+mn-lt"/>
                <a:cs typeface="+mn-lt"/>
              </a:rPr>
              <a:t>Σταματήστε αμέσως εάν νιώσετε οποιοδήποτε σημάδι υπνηλίας.</a:t>
            </a:r>
            <a:endParaRPr lang="el-GR" dirty="0"/>
          </a:p>
          <a:p>
            <a:r>
              <a:rPr lang="el-GR" dirty="0">
                <a:ea typeface="+mn-lt"/>
                <a:cs typeface="+mn-lt"/>
              </a:rPr>
              <a:t>Μην εμπιστεύεστε το άνοιγμα του παραθύρου, τη δροσιά του κλιματιστικού, ένα δυνατό καφέ, ή τη δυνατή μουσική. Δεν μπορούν να σας κρατήσουν σε εγρήγορση για πολύ.</a:t>
            </a:r>
            <a:endParaRPr lang="el-GR" dirty="0">
              <a:cs typeface="Calibri"/>
            </a:endParaRPr>
          </a:p>
          <a:p>
            <a:endParaRPr lang="el-GR" dirty="0">
              <a:cs typeface="Calibri"/>
            </a:endParaRPr>
          </a:p>
        </p:txBody>
      </p:sp>
    </p:spTree>
    <p:extLst>
      <p:ext uri="{BB962C8B-B14F-4D97-AF65-F5344CB8AC3E}">
        <p14:creationId xmlns:p14="http://schemas.microsoft.com/office/powerpoint/2010/main" val="3914152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493C7B-D9DE-BA39-26AA-D3BDC541141B}"/>
              </a:ext>
            </a:extLst>
          </p:cNvPr>
          <p:cNvSpPr>
            <a:spLocks noGrp="1"/>
          </p:cNvSpPr>
          <p:nvPr>
            <p:ph type="title"/>
          </p:nvPr>
        </p:nvSpPr>
        <p:spPr/>
        <p:txBody>
          <a:bodyPr/>
          <a:lstStyle/>
          <a:p>
            <a:pPr marL="571500" indent="-571500">
              <a:buFont typeface="Arial"/>
              <a:buChar char="•"/>
            </a:pPr>
            <a:r>
              <a:rPr lang="el-GR" dirty="0">
                <a:cs typeface="Calibri Light"/>
              </a:rPr>
              <a:t>10. </a:t>
            </a:r>
            <a:r>
              <a:rPr lang="el-GR" b="1" dirty="0"/>
              <a:t>ΦΑΡΜΑΚΑ ΚΑΙ ΟΔΗΓΗΣΗ</a:t>
            </a:r>
            <a:endParaRPr lang="el-GR" dirty="0">
              <a:cs typeface="Calibri Light"/>
            </a:endParaRPr>
          </a:p>
          <a:p>
            <a:endParaRPr lang="el-GR" dirty="0">
              <a:cs typeface="Calibri Light"/>
            </a:endParaRPr>
          </a:p>
        </p:txBody>
      </p:sp>
      <p:sp>
        <p:nvSpPr>
          <p:cNvPr id="3" name="Θέση περιεχομένου 2">
            <a:extLst>
              <a:ext uri="{FF2B5EF4-FFF2-40B4-BE49-F238E27FC236}">
                <a16:creationId xmlns:a16="http://schemas.microsoft.com/office/drawing/2014/main" id="{BDC6F924-F377-0ED1-B1B0-936D2F950531}"/>
              </a:ext>
            </a:extLst>
          </p:cNvPr>
          <p:cNvSpPr>
            <a:spLocks noGrp="1"/>
          </p:cNvSpPr>
          <p:nvPr>
            <p:ph idx="1"/>
          </p:nvPr>
        </p:nvSpPr>
        <p:spPr>
          <a:xfrm>
            <a:off x="838200" y="1324310"/>
            <a:ext cx="10515600" cy="5353968"/>
          </a:xfrm>
        </p:spPr>
        <p:txBody>
          <a:bodyPr vert="horz" lIns="91440" tIns="45720" rIns="91440" bIns="45720" rtlCol="0" anchor="t">
            <a:noAutofit/>
          </a:bodyPr>
          <a:lstStyle/>
          <a:p>
            <a:r>
              <a:rPr lang="el-GR" sz="1800" dirty="0">
                <a:ea typeface="+mn-lt"/>
                <a:cs typeface="+mn-lt"/>
              </a:rPr>
              <a:t>Αυξημένη προσοχή επιβάλλεται, ή και αποφυγή της οδήγησης, για όσους παίρνουν φάρμακα τα οποία επηρεάζουν την </a:t>
            </a:r>
            <a:r>
              <a:rPr lang="el-GR" sz="1800" dirty="0" err="1">
                <a:ea typeface="+mn-lt"/>
                <a:cs typeface="+mn-lt"/>
              </a:rPr>
              <a:t>οδηγική</a:t>
            </a:r>
            <a:r>
              <a:rPr lang="el-GR" sz="1800" dirty="0">
                <a:ea typeface="+mn-lt"/>
                <a:cs typeface="+mn-lt"/>
              </a:rPr>
              <a:t> τους ικανότητα.</a:t>
            </a:r>
            <a:endParaRPr lang="el-GR" sz="1800">
              <a:cs typeface="Calibri" panose="020F0502020204030204"/>
            </a:endParaRPr>
          </a:p>
          <a:p>
            <a:r>
              <a:rPr lang="el-GR" sz="1800" dirty="0">
                <a:ea typeface="+mn-lt"/>
                <a:cs typeface="+mn-lt"/>
              </a:rPr>
              <a:t>Οι κυριότερες κατηγορίες φαρμάκων που επηρεάζουν αποδεδειγμένα την ικανότητα της οδήγησης, είναι:</a:t>
            </a:r>
            <a:endParaRPr lang="el-GR" sz="1800">
              <a:cs typeface="Calibri"/>
            </a:endParaRPr>
          </a:p>
          <a:p>
            <a:r>
              <a:rPr lang="el-GR" sz="1800" b="1" dirty="0" err="1">
                <a:ea typeface="+mn-lt"/>
                <a:cs typeface="+mn-lt"/>
              </a:rPr>
              <a:t>Αντιισταμινικά</a:t>
            </a:r>
            <a:r>
              <a:rPr lang="el-GR" sz="1800" dirty="0">
                <a:ea typeface="+mn-lt"/>
                <a:cs typeface="+mn-lt"/>
              </a:rPr>
              <a:t> (λαμβάνονται για την καταπολέμηση αλλεργιών, βρογχικού άσθματος </a:t>
            </a:r>
            <a:r>
              <a:rPr lang="el-GR" sz="1800" dirty="0" err="1">
                <a:ea typeface="+mn-lt"/>
                <a:cs typeface="+mn-lt"/>
              </a:rPr>
              <a:t>κά</a:t>
            </a:r>
            <a:r>
              <a:rPr lang="el-GR" sz="1800" dirty="0">
                <a:ea typeface="+mn-lt"/>
                <a:cs typeface="+mn-lt"/>
              </a:rPr>
              <a:t>.).</a:t>
            </a:r>
            <a:endParaRPr lang="el-GR" sz="1800">
              <a:cs typeface="Calibri"/>
            </a:endParaRPr>
          </a:p>
          <a:p>
            <a:r>
              <a:rPr lang="el-GR" sz="1800" b="1" dirty="0">
                <a:ea typeface="+mn-lt"/>
                <a:cs typeface="+mn-lt"/>
              </a:rPr>
              <a:t>Αντιεμετικά</a:t>
            </a:r>
            <a:r>
              <a:rPr lang="el-GR" sz="1800" dirty="0">
                <a:ea typeface="+mn-lt"/>
                <a:cs typeface="+mn-lt"/>
              </a:rPr>
              <a:t> (λαμβάνονται για κρυολογήματα κ.ά. και προκαλούν μεταξύ άλλων υπνηλία και αδυναμία συγκέντρωσης).</a:t>
            </a:r>
            <a:endParaRPr lang="el-GR" sz="1800">
              <a:cs typeface="Calibri"/>
            </a:endParaRPr>
          </a:p>
          <a:p>
            <a:r>
              <a:rPr lang="el-GR" sz="1800" b="1" dirty="0" err="1">
                <a:ea typeface="+mn-lt"/>
                <a:cs typeface="+mn-lt"/>
              </a:rPr>
              <a:t>Αντιυπερτασικά</a:t>
            </a:r>
            <a:r>
              <a:rPr lang="el-GR" sz="1800" dirty="0">
                <a:ea typeface="+mn-lt"/>
                <a:cs typeface="+mn-lt"/>
              </a:rPr>
              <a:t> (λαμβάνονται για καταπολέμηση της υπέρτασης, με σημαντικές παρενέργειες όπως ίλιγγος, λιποθυμία, κόπωση, υπνηλία </a:t>
            </a:r>
            <a:r>
              <a:rPr lang="el-GR" sz="1800" dirty="0" err="1">
                <a:ea typeface="+mn-lt"/>
                <a:cs typeface="+mn-lt"/>
              </a:rPr>
              <a:t>κ.ά</a:t>
            </a:r>
            <a:r>
              <a:rPr lang="el-GR" sz="1800" dirty="0">
                <a:ea typeface="+mn-lt"/>
                <a:cs typeface="+mn-lt"/>
              </a:rPr>
              <a:t>).</a:t>
            </a:r>
            <a:endParaRPr lang="el-GR" sz="1800">
              <a:cs typeface="Calibri"/>
            </a:endParaRPr>
          </a:p>
          <a:p>
            <a:r>
              <a:rPr lang="el-GR" sz="1800" b="1" dirty="0">
                <a:ea typeface="+mn-lt"/>
                <a:cs typeface="+mn-lt"/>
              </a:rPr>
              <a:t>Αντιδιαβητικά</a:t>
            </a:r>
            <a:r>
              <a:rPr lang="el-GR" sz="1800" dirty="0">
                <a:ea typeface="+mn-lt"/>
                <a:cs typeface="+mn-lt"/>
              </a:rPr>
              <a:t> ( όπως η ινσουλίνη και άλλα αντίστοιχα, τα οποία μπορεί να προκαλέσουν συμπτώματα υπογλυκαιμίας, με επιπτώσεις στην οδήγηση).</a:t>
            </a:r>
            <a:endParaRPr lang="el-GR" sz="1800">
              <a:cs typeface="Calibri"/>
            </a:endParaRPr>
          </a:p>
          <a:p>
            <a:r>
              <a:rPr lang="el-GR" sz="1800" b="1" dirty="0" err="1">
                <a:ea typeface="+mn-lt"/>
                <a:cs typeface="+mn-lt"/>
              </a:rPr>
              <a:t>Αντιψυχωτικά</a:t>
            </a:r>
            <a:r>
              <a:rPr lang="el-GR" sz="1800" dirty="0">
                <a:ea typeface="+mn-lt"/>
                <a:cs typeface="+mn-lt"/>
              </a:rPr>
              <a:t> (λαμβάνονται για θεραπεία ψυχικών παθήσεων -είναι επικίνδυνα στην οδήγηση).</a:t>
            </a:r>
            <a:endParaRPr lang="el-GR" sz="1800">
              <a:cs typeface="Calibri"/>
            </a:endParaRPr>
          </a:p>
          <a:p>
            <a:r>
              <a:rPr lang="el-GR" sz="1800" b="1" dirty="0">
                <a:ea typeface="+mn-lt"/>
                <a:cs typeface="+mn-lt"/>
              </a:rPr>
              <a:t>Αντιεπιληπτικά</a:t>
            </a:r>
            <a:r>
              <a:rPr lang="el-GR" sz="1800" dirty="0">
                <a:ea typeface="+mn-lt"/>
                <a:cs typeface="+mn-lt"/>
              </a:rPr>
              <a:t> (επηρεάζουν σημαντικά την οδήγηση, για αυτό σε εμφάνιση επιληπτικών κρίσεων η οδήγηση πρέπει να διακόπτεται, μέχρις ότου το συστήσει και πάλι ο θεράπων ιατρός)</a:t>
            </a:r>
            <a:endParaRPr lang="el-GR" sz="1800">
              <a:cs typeface="Calibri"/>
            </a:endParaRPr>
          </a:p>
          <a:p>
            <a:r>
              <a:rPr lang="el-GR" sz="1800" b="1" dirty="0">
                <a:ea typeface="+mn-lt"/>
                <a:cs typeface="+mn-lt"/>
              </a:rPr>
              <a:t>Αναισθητικά</a:t>
            </a:r>
            <a:r>
              <a:rPr lang="el-GR" sz="1800" dirty="0">
                <a:ea typeface="+mn-lt"/>
                <a:cs typeface="+mn-lt"/>
              </a:rPr>
              <a:t> (ακόμη και αν έχετε υποβληθεί σε μικροεπέμβαση / μικροχειρουργική, αποφύγετε να οδηγήσετε τουλάχιστον για ένα 24ωρο).</a:t>
            </a:r>
            <a:endParaRPr lang="el-GR" sz="1800">
              <a:cs typeface="Calibri"/>
            </a:endParaRPr>
          </a:p>
          <a:p>
            <a:r>
              <a:rPr lang="el-GR" sz="1800" dirty="0">
                <a:ea typeface="+mn-lt"/>
                <a:cs typeface="+mn-lt"/>
              </a:rPr>
              <a:t>Επειδή κάθε φάρμακο και φαρμακευτική αγωγή εμφανίζουν ανεπιθύμητες ενέργειες που μειώνουν και επηρεάζουν την ικανότητα οδήγησης, για κάθε φάρμακο πρέπει να συμβουλευόμαστε αποκλειστικά και μόνο το γιατρό μας, προκειμένου να είμαστε ασφαλείς στη διάρκεια της οδήγησης.</a:t>
            </a:r>
            <a:endParaRPr lang="el-GR" sz="1800" dirty="0"/>
          </a:p>
          <a:p>
            <a:endParaRPr lang="el-GR"/>
          </a:p>
          <a:p>
            <a:endParaRPr lang="el-GR" dirty="0">
              <a:cs typeface="Calibri"/>
            </a:endParaRPr>
          </a:p>
        </p:txBody>
      </p:sp>
    </p:spTree>
    <p:extLst>
      <p:ext uri="{BB962C8B-B14F-4D97-AF65-F5344CB8AC3E}">
        <p14:creationId xmlns:p14="http://schemas.microsoft.com/office/powerpoint/2010/main" val="50528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D53DA2-5F54-A3D0-2E65-BC1E87938B5A}"/>
              </a:ext>
            </a:extLst>
          </p:cNvPr>
          <p:cNvSpPr>
            <a:spLocks noGrp="1"/>
          </p:cNvSpPr>
          <p:nvPr>
            <p:ph type="title"/>
          </p:nvPr>
        </p:nvSpPr>
        <p:spPr/>
        <p:txBody>
          <a:bodyPr/>
          <a:lstStyle/>
          <a:p>
            <a:pPr marL="571500" indent="-571500">
              <a:buFont typeface="Arial"/>
              <a:buChar char="•"/>
            </a:pPr>
            <a:r>
              <a:rPr lang="el-GR" dirty="0">
                <a:cs typeface="Calibri Light"/>
              </a:rPr>
              <a:t>1. </a:t>
            </a:r>
            <a:r>
              <a:rPr lang="el-GR" b="1" i="1" dirty="0"/>
              <a:t>ΤΑΧΥΤΗΤΑ</a:t>
            </a:r>
            <a:endParaRPr lang="el-GR" dirty="0">
              <a:cs typeface="Calibri Light" panose="020F0302020204030204"/>
            </a:endParaRPr>
          </a:p>
          <a:p>
            <a:endParaRPr lang="el-GR" dirty="0">
              <a:cs typeface="Calibri Light" panose="020F0302020204030204"/>
            </a:endParaRPr>
          </a:p>
        </p:txBody>
      </p:sp>
      <p:sp>
        <p:nvSpPr>
          <p:cNvPr id="3" name="Θέση περιεχομένου 2">
            <a:extLst>
              <a:ext uri="{FF2B5EF4-FFF2-40B4-BE49-F238E27FC236}">
                <a16:creationId xmlns:a16="http://schemas.microsoft.com/office/drawing/2014/main" id="{CEBE064E-1557-4911-3189-2D97951601D5}"/>
              </a:ext>
            </a:extLst>
          </p:cNvPr>
          <p:cNvSpPr>
            <a:spLocks noGrp="1"/>
          </p:cNvSpPr>
          <p:nvPr>
            <p:ph idx="1"/>
          </p:nvPr>
        </p:nvSpPr>
        <p:spPr>
          <a:xfrm>
            <a:off x="838200" y="1825625"/>
            <a:ext cx="10515600" cy="4048626"/>
          </a:xfrm>
        </p:spPr>
        <p:txBody>
          <a:bodyPr vert="horz" lIns="91440" tIns="45720" rIns="91440" bIns="45720" rtlCol="0" anchor="t">
            <a:normAutofit fontScale="85000" lnSpcReduction="10000"/>
          </a:bodyPr>
          <a:lstStyle/>
          <a:p>
            <a:r>
              <a:rPr lang="el-GR" dirty="0">
                <a:ea typeface="+mn-lt"/>
                <a:cs typeface="+mn-lt"/>
              </a:rPr>
              <a:t>Είναι η νούμερο ένα αιτία πρόκλησης τροχαίων ατυχημάτων τα οποία πολλές φορές μετατρέπονται σε δυστυχήματα! Τα όρια ταχύτητας έχουν υπολογιστεί βάσει πολλών παραγόντων και δυναμικών τα οποία δεν είναι σε θέση ένας οδηγός να γνωρίζει. Να θυμάστε τηρείτε πάντα τα όρια ταχύτητας, καμία πινακίδα δεν τοποθετείται   κατά τύχη ή κατά λάθος! Επίσης να είστε σε θέση να προσαρμόζετε την ταχύτητά σας ανάλογα με τις συνθήκες του δρόμου, όπως:</a:t>
            </a:r>
            <a:endParaRPr lang="el-GR" dirty="0">
              <a:cs typeface="Calibri" panose="020F0502020204030204"/>
            </a:endParaRPr>
          </a:p>
          <a:p>
            <a:r>
              <a:rPr lang="el-GR" dirty="0">
                <a:ea typeface="+mn-lt"/>
                <a:cs typeface="+mn-lt"/>
              </a:rPr>
              <a:t>Υπάρχουν έργα στο δρόμο</a:t>
            </a:r>
            <a:endParaRPr lang="el-GR" dirty="0"/>
          </a:p>
          <a:p>
            <a:r>
              <a:rPr lang="el-GR" dirty="0">
                <a:ea typeface="+mn-lt"/>
                <a:cs typeface="+mn-lt"/>
              </a:rPr>
              <a:t>Υπάρχουν πεζοί, ποδηλάτες, ΑΜΕΑ, ηλικιωμένοι, παιδιά</a:t>
            </a:r>
            <a:endParaRPr lang="el-GR" dirty="0"/>
          </a:p>
          <a:p>
            <a:r>
              <a:rPr lang="el-GR" dirty="0">
                <a:ea typeface="+mn-lt"/>
                <a:cs typeface="+mn-lt"/>
              </a:rPr>
              <a:t>Οι καιρικές συνθήκες είναι κακές</a:t>
            </a:r>
            <a:endParaRPr lang="el-GR" dirty="0"/>
          </a:p>
          <a:p>
            <a:r>
              <a:rPr lang="el-GR" dirty="0">
                <a:ea typeface="+mn-lt"/>
                <a:cs typeface="+mn-lt"/>
              </a:rPr>
              <a:t>Ο φωτισμός είναι κακός</a:t>
            </a:r>
            <a:endParaRPr lang="el-GR" dirty="0"/>
          </a:p>
          <a:p>
            <a:r>
              <a:rPr lang="el-GR" dirty="0">
                <a:ea typeface="+mn-lt"/>
                <a:cs typeface="+mn-lt"/>
              </a:rPr>
              <a:t>Η ορατότητα δεν είναι καλή</a:t>
            </a:r>
            <a:endParaRPr lang="el-GR" dirty="0"/>
          </a:p>
          <a:p>
            <a:endParaRPr lang="el-GR" dirty="0">
              <a:cs typeface="Calibri"/>
            </a:endParaRPr>
          </a:p>
        </p:txBody>
      </p:sp>
    </p:spTree>
    <p:extLst>
      <p:ext uri="{BB962C8B-B14F-4D97-AF65-F5344CB8AC3E}">
        <p14:creationId xmlns:p14="http://schemas.microsoft.com/office/powerpoint/2010/main" val="16562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6B2F18-8A69-54E5-F1A4-5DEDDA94056C}"/>
              </a:ext>
            </a:extLst>
          </p:cNvPr>
          <p:cNvSpPr>
            <a:spLocks noGrp="1"/>
          </p:cNvSpPr>
          <p:nvPr>
            <p:ph type="title"/>
          </p:nvPr>
        </p:nvSpPr>
        <p:spPr>
          <a:xfrm>
            <a:off x="838200" y="678275"/>
            <a:ext cx="10515600" cy="1033289"/>
          </a:xfrm>
        </p:spPr>
        <p:txBody>
          <a:bodyPr>
            <a:normAutofit fontScale="90000"/>
          </a:bodyPr>
          <a:lstStyle/>
          <a:p>
            <a:pPr marL="571500" indent="-571500">
              <a:buFont typeface="Arial"/>
              <a:buChar char="•"/>
            </a:pPr>
            <a:r>
              <a:rPr lang="el-GR" dirty="0">
                <a:cs typeface="Calibri Light"/>
              </a:rPr>
              <a:t>2. </a:t>
            </a:r>
            <a:r>
              <a:rPr lang="el-GR" b="1" i="1" dirty="0"/>
              <a:t>ΑΠΟΣΤΑΣΗ ΑΣΦΑΛΕΙΑΣ ΚΑΙ ΑΚΙΝΗΤΟΠΟΙΣΗΣ</a:t>
            </a:r>
            <a:endParaRPr lang="el-GR" dirty="0">
              <a:cs typeface="Calibri Light"/>
            </a:endParaRPr>
          </a:p>
          <a:p>
            <a:endParaRPr lang="el-GR" dirty="0">
              <a:cs typeface="Calibri Light"/>
            </a:endParaRPr>
          </a:p>
        </p:txBody>
      </p:sp>
      <p:sp>
        <p:nvSpPr>
          <p:cNvPr id="3" name="Θέση περιεχομένου 2">
            <a:extLst>
              <a:ext uri="{FF2B5EF4-FFF2-40B4-BE49-F238E27FC236}">
                <a16:creationId xmlns:a16="http://schemas.microsoft.com/office/drawing/2014/main" id="{49D093A1-017A-39FC-21DA-98C69AEF29F9}"/>
              </a:ext>
            </a:extLst>
          </p:cNvPr>
          <p:cNvSpPr>
            <a:spLocks noGrp="1"/>
          </p:cNvSpPr>
          <p:nvPr>
            <p:ph idx="1"/>
          </p:nvPr>
        </p:nvSpPr>
        <p:spPr>
          <a:xfrm>
            <a:off x="838200" y="1825625"/>
            <a:ext cx="10515600" cy="4622735"/>
          </a:xfrm>
        </p:spPr>
        <p:txBody>
          <a:bodyPr vert="horz" lIns="91440" tIns="45720" rIns="91440" bIns="45720" rtlCol="0" anchor="t">
            <a:normAutofit fontScale="62500" lnSpcReduction="20000"/>
          </a:bodyPr>
          <a:lstStyle/>
          <a:p>
            <a:pPr>
              <a:buNone/>
            </a:pPr>
            <a:r>
              <a:rPr lang="el-GR" dirty="0">
                <a:ea typeface="+mn-lt"/>
                <a:cs typeface="+mn-lt"/>
              </a:rPr>
              <a:t>Η απόσταση που χρειάζεται για να σταματήσουμε αποτελείται από τρεις κυρίως παράγοντες: πόσο έγκαιρα θα αντιληφθούμε ένα κίνδυνο που υπάρχει στο περιβάλλον (χρόνος αντίληψης) αυτό εξαρτάται από το κατά πόσο είναι γνωστό το ερέθισμα (γνώση) ή αντιμετωπίζουμε την κατάσταση για πρώτη φορά. Πόσο γρήγορα θα αντιδράσουμε, δηλαδή θα πάρουμε το πόδι μας από το γκάζι και θα &lt;&lt;πιάσουμε&gt;&gt; το φρένο. Πολύ σημαντικό εδώ είναι να αντιδράσουμε αποφασιστικά χωρίς ενδοιασμούς!   Συνήθως η αντίδραση ενός μέσου οδηγού είναι το ένα δευτερόλεπτο. Παράγοντες που αυξάνουν τον χρόνο αντίδρασης είναι η απόσπαση προσοχής όπως:</a:t>
            </a:r>
            <a:endParaRPr lang="el-GR" dirty="0"/>
          </a:p>
          <a:p>
            <a:pPr>
              <a:buFont typeface="Arial"/>
              <a:buChar char="•"/>
            </a:pPr>
            <a:r>
              <a:rPr lang="el-GR" dirty="0">
                <a:ea typeface="+mn-lt"/>
                <a:cs typeface="+mn-lt"/>
              </a:rPr>
              <a:t>Το κάπνισμα κατά την οδήγηση</a:t>
            </a:r>
            <a:endParaRPr lang="el-GR" dirty="0"/>
          </a:p>
          <a:p>
            <a:pPr>
              <a:buFont typeface="Arial"/>
              <a:buChar char="•"/>
            </a:pPr>
            <a:r>
              <a:rPr lang="el-GR" dirty="0">
                <a:ea typeface="+mn-lt"/>
                <a:cs typeface="+mn-lt"/>
              </a:rPr>
              <a:t>Το να μιλάει κάποιος στο κινητό την ώρα που οδηγεί</a:t>
            </a:r>
            <a:endParaRPr lang="el-GR" dirty="0"/>
          </a:p>
          <a:p>
            <a:pPr>
              <a:buFont typeface="Arial"/>
              <a:buChar char="•"/>
            </a:pPr>
            <a:r>
              <a:rPr lang="el-GR" dirty="0">
                <a:ea typeface="+mn-lt"/>
                <a:cs typeface="+mn-lt"/>
              </a:rPr>
              <a:t>Να έχει καταναλώσει αλκοόλ έστω και σε μικρή ποσότητα</a:t>
            </a:r>
            <a:endParaRPr lang="el-GR" dirty="0"/>
          </a:p>
          <a:p>
            <a:pPr>
              <a:buFont typeface="Arial"/>
              <a:buChar char="•"/>
            </a:pPr>
            <a:r>
              <a:rPr lang="el-GR" dirty="0">
                <a:ea typeface="+mn-lt"/>
                <a:cs typeface="+mn-lt"/>
              </a:rPr>
              <a:t>Να παίρνει φάρμακα που να επηρεάζουν την οδήγηση</a:t>
            </a:r>
            <a:endParaRPr lang="el-GR" dirty="0"/>
          </a:p>
          <a:p>
            <a:pPr>
              <a:buFont typeface="Arial"/>
              <a:buChar char="•"/>
            </a:pPr>
            <a:r>
              <a:rPr lang="el-GR" dirty="0">
                <a:ea typeface="+mn-lt"/>
                <a:cs typeface="+mn-lt"/>
              </a:rPr>
              <a:t>Η δυνατή μουσική</a:t>
            </a:r>
            <a:endParaRPr lang="el-GR" dirty="0"/>
          </a:p>
          <a:p>
            <a:pPr>
              <a:buFont typeface="Arial"/>
              <a:buChar char="•"/>
            </a:pPr>
            <a:r>
              <a:rPr lang="el-GR" dirty="0">
                <a:ea typeface="+mn-lt"/>
                <a:cs typeface="+mn-lt"/>
              </a:rPr>
              <a:t>Η κακή συναισθηματική κατάσταση του οδηγού και γενικά οτιδήποτε τραβάει την προσοχή του οδηγού από τον δρόμο</a:t>
            </a:r>
            <a:endParaRPr lang="el-GR" dirty="0"/>
          </a:p>
          <a:p>
            <a:pPr>
              <a:buFont typeface="Arial"/>
              <a:buChar char="•"/>
            </a:pPr>
            <a:r>
              <a:rPr lang="el-GR" dirty="0">
                <a:ea typeface="+mn-lt"/>
                <a:cs typeface="+mn-lt"/>
              </a:rPr>
              <a:t>Τέλος η απόσταση που διανύει το αυτοκίνητό από την στιγμή που ο οδηγός πατάει το φρένο μέχρι και να σταματήσει τελείως (απόσταση πέδησης). Να θυμάστε όταν διπλασιάζετε την ταχύτητα τετραπλασιάζεται η απόσταση που χρειάζεστε για να σταματήσετε!</a:t>
            </a:r>
            <a:endParaRPr lang="el-GR" dirty="0"/>
          </a:p>
          <a:p>
            <a:pPr marL="0" indent="0">
              <a:buNone/>
            </a:pPr>
            <a:endParaRPr lang="el-GR" dirty="0">
              <a:cs typeface="Calibri" panose="020F0502020204030204"/>
            </a:endParaRPr>
          </a:p>
        </p:txBody>
      </p:sp>
    </p:spTree>
    <p:extLst>
      <p:ext uri="{BB962C8B-B14F-4D97-AF65-F5344CB8AC3E}">
        <p14:creationId xmlns:p14="http://schemas.microsoft.com/office/powerpoint/2010/main" val="938427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1B4298-A15E-963E-60AC-0B44AD68C770}"/>
              </a:ext>
            </a:extLst>
          </p:cNvPr>
          <p:cNvSpPr>
            <a:spLocks noGrp="1"/>
          </p:cNvSpPr>
          <p:nvPr>
            <p:ph type="title"/>
          </p:nvPr>
        </p:nvSpPr>
        <p:spPr/>
        <p:txBody>
          <a:bodyPr/>
          <a:lstStyle/>
          <a:p>
            <a:pPr marL="571500" indent="-571500">
              <a:buFont typeface="Arial"/>
              <a:buChar char="•"/>
            </a:pPr>
            <a:r>
              <a:rPr lang="el-GR" dirty="0">
                <a:cs typeface="Calibri Light"/>
              </a:rPr>
              <a:t>3. </a:t>
            </a:r>
            <a:r>
              <a:rPr lang="el-GR" b="1" i="1" dirty="0"/>
              <a:t>Η ΧΡΗΣΗ ΖΩΝΗΣ ΑΣΦΑΛΕΙΑΣ</a:t>
            </a:r>
            <a:endParaRPr lang="el-GR" dirty="0">
              <a:cs typeface="Calibri Light"/>
            </a:endParaRPr>
          </a:p>
          <a:p>
            <a:endParaRPr lang="el-GR" dirty="0">
              <a:cs typeface="Calibri Light"/>
            </a:endParaRPr>
          </a:p>
        </p:txBody>
      </p:sp>
      <p:sp>
        <p:nvSpPr>
          <p:cNvPr id="3" name="Θέση περιεχομένου 2">
            <a:extLst>
              <a:ext uri="{FF2B5EF4-FFF2-40B4-BE49-F238E27FC236}">
                <a16:creationId xmlns:a16="http://schemas.microsoft.com/office/drawing/2014/main" id="{ACD93223-589B-A31B-4BFE-A65AA124F8DD}"/>
              </a:ext>
            </a:extLst>
          </p:cNvPr>
          <p:cNvSpPr>
            <a:spLocks noGrp="1"/>
          </p:cNvSpPr>
          <p:nvPr>
            <p:ph idx="1"/>
          </p:nvPr>
        </p:nvSpPr>
        <p:spPr/>
        <p:txBody>
          <a:bodyPr vert="horz" lIns="91440" tIns="45720" rIns="91440" bIns="45720" rtlCol="0" anchor="t">
            <a:normAutofit fontScale="77500" lnSpcReduction="20000"/>
          </a:bodyPr>
          <a:lstStyle/>
          <a:p>
            <a:r>
              <a:rPr lang="el-GR" dirty="0">
                <a:ea typeface="+mn-lt"/>
                <a:cs typeface="+mn-lt"/>
              </a:rPr>
              <a:t>Γνωρίζετε ότι::</a:t>
            </a:r>
            <a:endParaRPr lang="el-GR" dirty="0">
              <a:cs typeface="Calibri"/>
            </a:endParaRPr>
          </a:p>
          <a:p>
            <a:r>
              <a:rPr lang="el-GR" dirty="0">
                <a:ea typeface="+mn-lt"/>
                <a:cs typeface="+mn-lt"/>
              </a:rPr>
              <a:t>Οι θάνατοι, οι αναπηρίες και οι τραυματισμοί που οφείλονται στα τροχαία δυστυχήματα αυξάνονται δραματικά σε όλο τον κόσμο. Κάθε χρόνο παγκοσμίως σκοτώνονται από τροχαία δυστυχήματα 1,2 εκατομμύρια άνθρωποι.</a:t>
            </a:r>
            <a:endParaRPr lang="el-GR"/>
          </a:p>
          <a:p>
            <a:r>
              <a:rPr lang="el-GR" dirty="0">
                <a:ea typeface="+mn-lt"/>
                <a:cs typeface="+mn-lt"/>
              </a:rPr>
              <a:t>Οι αριθμοί δείχνουν μια ταχεία αύξηση και σύμφωνα με υπολογισμούς της Παγκόσμιας Οργάνωσης Υγείας, μέχρι το 2020 αναμένεται ο αριθμός των θανάτων να ανέλθει στα 2,4 εκατομμύρια ετησίως.</a:t>
            </a:r>
            <a:endParaRPr lang="el-GR" dirty="0"/>
          </a:p>
          <a:p>
            <a:r>
              <a:rPr lang="el-GR" dirty="0">
                <a:ea typeface="+mn-lt"/>
                <a:cs typeface="+mn-lt"/>
              </a:rPr>
              <a:t>Τα τροχαία δυστυχήματα αποτελούν σήμερα την 9η συχνότερη αιτία θανάτου των ανθρώπων γενικά, και την 1η αιτία θανάτου σε παιδιά και νέους έως 25 ετών.</a:t>
            </a:r>
            <a:endParaRPr lang="el-GR" dirty="0"/>
          </a:p>
          <a:p>
            <a:r>
              <a:rPr lang="el-GR" dirty="0">
                <a:ea typeface="+mn-lt"/>
                <a:cs typeface="+mn-lt"/>
              </a:rPr>
              <a:t>Κάθε χρόνο στην Ελλάδα, σύμφωνα με στοιχεία του Υπουργείου Δημοσίας Τάξεως, έχουμε περίπου:</a:t>
            </a:r>
            <a:endParaRPr lang="el-GR" dirty="0"/>
          </a:p>
          <a:p>
            <a:pPr lvl="1"/>
            <a:r>
              <a:rPr lang="el-GR" dirty="0">
                <a:ea typeface="+mn-lt"/>
                <a:cs typeface="+mn-lt"/>
              </a:rPr>
              <a:t>1.500 νεκρούς</a:t>
            </a:r>
            <a:endParaRPr lang="el-GR" dirty="0"/>
          </a:p>
          <a:p>
            <a:pPr lvl="1"/>
            <a:r>
              <a:rPr lang="el-GR" dirty="0">
                <a:ea typeface="+mn-lt"/>
                <a:cs typeface="+mn-lt"/>
              </a:rPr>
              <a:t>2.400 σοβαρά τραυματισμένους και</a:t>
            </a:r>
            <a:endParaRPr lang="el-GR" dirty="0"/>
          </a:p>
          <a:p>
            <a:pPr lvl="1"/>
            <a:r>
              <a:rPr lang="el-GR" dirty="0">
                <a:ea typeface="+mn-lt"/>
                <a:cs typeface="+mn-lt"/>
              </a:rPr>
              <a:t>20.000 ελαφρά τραυματισμένους</a:t>
            </a:r>
            <a:endParaRPr lang="el-GR" dirty="0"/>
          </a:p>
          <a:p>
            <a:r>
              <a:rPr lang="el-GR" dirty="0">
                <a:ea typeface="+mn-lt"/>
                <a:cs typeface="+mn-lt"/>
              </a:rPr>
              <a:t>Υπολογίζεται ότι περίπου οι μισοί θα σώζονταν εάν φορούσαν ζώνη ασφαλείας.</a:t>
            </a:r>
            <a:endParaRPr lang="el-GR" dirty="0"/>
          </a:p>
          <a:p>
            <a:endParaRPr lang="el-GR" dirty="0">
              <a:cs typeface="Calibri"/>
            </a:endParaRPr>
          </a:p>
          <a:p>
            <a:pPr marL="0" indent="0">
              <a:buNone/>
            </a:pPr>
            <a:endParaRPr lang="en-US" dirty="0">
              <a:cs typeface="Calibri" panose="020F0502020204030204"/>
            </a:endParaRPr>
          </a:p>
        </p:txBody>
      </p:sp>
    </p:spTree>
    <p:extLst>
      <p:ext uri="{BB962C8B-B14F-4D97-AF65-F5344CB8AC3E}">
        <p14:creationId xmlns:p14="http://schemas.microsoft.com/office/powerpoint/2010/main" val="1625188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921B33-B93F-E1D1-9BF2-CDBFA56C29E0}"/>
              </a:ext>
            </a:extLst>
          </p:cNvPr>
          <p:cNvSpPr>
            <a:spLocks noGrp="1"/>
          </p:cNvSpPr>
          <p:nvPr>
            <p:ph type="title"/>
          </p:nvPr>
        </p:nvSpPr>
        <p:spPr>
          <a:xfrm>
            <a:off x="838200" y="365125"/>
            <a:ext cx="10515600" cy="313043"/>
          </a:xfrm>
        </p:spPr>
        <p:txBody>
          <a:bodyPr>
            <a:normAutofit fontScale="90000"/>
          </a:bodyPr>
          <a:lstStyle/>
          <a:p>
            <a:r>
              <a:rPr lang="el-GR" dirty="0" err="1">
                <a:cs typeface="Calibri Light"/>
              </a:rPr>
              <a:t>Συνεχεια</a:t>
            </a:r>
            <a:r>
              <a:rPr lang="el-GR" dirty="0">
                <a:cs typeface="Calibri Light"/>
              </a:rPr>
              <a:t>...</a:t>
            </a:r>
            <a:endParaRPr lang="el-GR" dirty="0"/>
          </a:p>
        </p:txBody>
      </p:sp>
      <p:sp>
        <p:nvSpPr>
          <p:cNvPr id="3" name="Θέση περιεχομένου 2">
            <a:extLst>
              <a:ext uri="{FF2B5EF4-FFF2-40B4-BE49-F238E27FC236}">
                <a16:creationId xmlns:a16="http://schemas.microsoft.com/office/drawing/2014/main" id="{6F22453F-7D43-6682-7C9B-AFA48DCB95C9}"/>
              </a:ext>
            </a:extLst>
          </p:cNvPr>
          <p:cNvSpPr>
            <a:spLocks noGrp="1"/>
          </p:cNvSpPr>
          <p:nvPr>
            <p:ph idx="1"/>
          </p:nvPr>
        </p:nvSpPr>
        <p:spPr>
          <a:xfrm>
            <a:off x="733816" y="990556"/>
            <a:ext cx="10515600" cy="5739639"/>
          </a:xfrm>
        </p:spPr>
        <p:txBody>
          <a:bodyPr vert="horz" lIns="91440" tIns="45720" rIns="91440" bIns="45720" rtlCol="0" anchor="t">
            <a:normAutofit/>
          </a:bodyPr>
          <a:lstStyle/>
          <a:p>
            <a:r>
              <a:rPr lang="el-GR" b="1" dirty="0">
                <a:ea typeface="+mn-lt"/>
                <a:cs typeface="+mn-lt"/>
              </a:rPr>
              <a:t>Απαραίτητη η χρήση ζώνης ασφαλείας και στους πίσω </a:t>
            </a:r>
            <a:r>
              <a:rPr lang="el-GR" b="1" dirty="0" err="1">
                <a:ea typeface="+mn-lt"/>
                <a:cs typeface="+mn-lt"/>
              </a:rPr>
              <a:t>επιβάτεες</a:t>
            </a:r>
            <a:endParaRPr lang="el-GR" dirty="0" err="1">
              <a:cs typeface="Calibri" panose="020F0502020204030204"/>
            </a:endParaRPr>
          </a:p>
          <a:p>
            <a:r>
              <a:rPr lang="el-GR" dirty="0">
                <a:ea typeface="+mn-lt"/>
                <a:cs typeface="+mn-lt"/>
              </a:rPr>
              <a:t>Σε περίπτωση ατυχήματος, ο κίνδυνος θανάτου του οδηγού αυτοκινήτου ή κάποιου άλλου επιβάτη της μπροστινής θέσης, λόγω του ότι υπάρχουν επιβάτες στο πίσω κάθισμα που δεν έχουν βάλει τη ζώνη ασφαλείας τους, είναι 5 φορές μεγαλύτερος. Οι πίσω επιβάτες θα προσκρούσουν πάνω στους δεμένους μπροστινούς με την ορμή ενός ελέφαντα τεσσάρων τόνων! Ιάπωνες ερευνητές μελέτησαν στοιχεία δυστυχημάτων (1995 έως το 1999) και κατέληξαν ότι το 80% των θανάτων που προκλήθηκαν σε επιβαίνοντες των μπροστινών θέσεων θα μπορούσαν να αποφευχθούν εάν οι επιβάτες των πίσω θέσεων φορούσαν τη ζώνη ασφαλείας τους.</a:t>
            </a:r>
            <a:endParaRPr lang="el-GR" dirty="0"/>
          </a:p>
          <a:p>
            <a:r>
              <a:rPr lang="el-GR" b="1" dirty="0">
                <a:ea typeface="+mn-lt"/>
                <a:cs typeface="+mn-lt"/>
              </a:rPr>
              <a:t>ΦΟΡΑΜΕ ΖΩΝΗ ΑΣΦΑΛΕΙΑΣ ΣΕ ΚΑΘΕ ΔΙΑΔΡΟΜΗ ΟΣΟ ΜΙΚΡΗ ΚΑΙ ΑΝ ΕΙΝΑΙ, ΕΙΤΕ ΚΑΘΟΜΑΣΤΕ ΜΠΡΟΣΤΑ, ΕΙΤΕ ΠΙΣΩ</a:t>
            </a:r>
            <a:endParaRPr lang="el-GR" dirty="0">
              <a:cs typeface="Calibri"/>
            </a:endParaRPr>
          </a:p>
          <a:p>
            <a:pPr marL="0" indent="0">
              <a:buNone/>
            </a:pPr>
            <a:endParaRPr lang="en-US" dirty="0">
              <a:cs typeface="Calibri" panose="020F0502020204030204"/>
            </a:endParaRPr>
          </a:p>
        </p:txBody>
      </p:sp>
    </p:spTree>
    <p:extLst>
      <p:ext uri="{BB962C8B-B14F-4D97-AF65-F5344CB8AC3E}">
        <p14:creationId xmlns:p14="http://schemas.microsoft.com/office/powerpoint/2010/main" val="1535870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8FD29F-71A6-D15C-F415-6708DE896B4E}"/>
              </a:ext>
            </a:extLst>
          </p:cNvPr>
          <p:cNvSpPr>
            <a:spLocks noGrp="1"/>
          </p:cNvSpPr>
          <p:nvPr>
            <p:ph type="title"/>
          </p:nvPr>
        </p:nvSpPr>
        <p:spPr/>
        <p:txBody>
          <a:bodyPr/>
          <a:lstStyle/>
          <a:p>
            <a:pPr marL="571500" indent="-571500">
              <a:buFont typeface="Arial"/>
              <a:buChar char="•"/>
            </a:pPr>
            <a:r>
              <a:rPr lang="el-GR" dirty="0">
                <a:cs typeface="Calibri Light"/>
              </a:rPr>
              <a:t>4. </a:t>
            </a:r>
            <a:r>
              <a:rPr lang="el-GR" b="1" dirty="0"/>
              <a:t>Η ΚΑΤΑΝΑΛΩΣΗ ΑΛΚΟΟΛ</a:t>
            </a:r>
            <a:endParaRPr lang="el-GR" dirty="0">
              <a:cs typeface="Calibri Light"/>
            </a:endParaRPr>
          </a:p>
          <a:p>
            <a:endParaRPr lang="el-GR" dirty="0">
              <a:cs typeface="Calibri Light"/>
            </a:endParaRPr>
          </a:p>
        </p:txBody>
      </p:sp>
      <p:sp>
        <p:nvSpPr>
          <p:cNvPr id="3" name="Θέση περιεχομένου 2">
            <a:extLst>
              <a:ext uri="{FF2B5EF4-FFF2-40B4-BE49-F238E27FC236}">
                <a16:creationId xmlns:a16="http://schemas.microsoft.com/office/drawing/2014/main" id="{D7FECC6D-D074-AE71-7EA4-7686561F23AF}"/>
              </a:ext>
            </a:extLst>
          </p:cNvPr>
          <p:cNvSpPr>
            <a:spLocks noGrp="1"/>
          </p:cNvSpPr>
          <p:nvPr>
            <p:ph idx="1"/>
          </p:nvPr>
        </p:nvSpPr>
        <p:spPr>
          <a:xfrm>
            <a:off x="838200" y="1220201"/>
            <a:ext cx="10515600" cy="4956762"/>
          </a:xfrm>
        </p:spPr>
        <p:txBody>
          <a:bodyPr vert="horz" lIns="91440" tIns="45720" rIns="91440" bIns="45720" rtlCol="0" anchor="t">
            <a:normAutofit fontScale="85000" lnSpcReduction="20000"/>
          </a:bodyPr>
          <a:lstStyle/>
          <a:p>
            <a:r>
              <a:rPr lang="el-GR" dirty="0">
                <a:ea typeface="+mn-lt"/>
                <a:cs typeface="+mn-lt"/>
              </a:rPr>
              <a:t>Γνωρίζετε ότι:</a:t>
            </a:r>
            <a:endParaRPr lang="el-GR" dirty="0">
              <a:cs typeface="Calibri" panose="020F0502020204030204"/>
            </a:endParaRPr>
          </a:p>
          <a:p>
            <a:r>
              <a:rPr lang="el-GR" dirty="0">
                <a:ea typeface="+mn-lt"/>
                <a:cs typeface="+mn-lt"/>
              </a:rPr>
              <a:t>Οποιαδήποτε ποσότητα αλκοόλ στο αίμα επηρεάζει την </a:t>
            </a:r>
            <a:r>
              <a:rPr lang="el-GR" dirty="0" err="1">
                <a:ea typeface="+mn-lt"/>
                <a:cs typeface="+mn-lt"/>
              </a:rPr>
              <a:t>οδηγική</a:t>
            </a:r>
            <a:r>
              <a:rPr lang="el-GR" dirty="0">
                <a:ea typeface="+mn-lt"/>
                <a:cs typeface="+mn-lt"/>
              </a:rPr>
              <a:t> ικανότητα και τα αντανακλαστικά του οδηγού. Έτσι, δεν μπορεί κανείς να πει με σιγουριά ποια είναι τα όρια του αλκοόλ, ώστε να οδηγεί με ασφάλεια.</a:t>
            </a:r>
            <a:endParaRPr lang="el-GR" dirty="0"/>
          </a:p>
          <a:p>
            <a:r>
              <a:rPr lang="el-GR" dirty="0">
                <a:ea typeface="+mn-lt"/>
                <a:cs typeface="+mn-lt"/>
              </a:rPr>
              <a:t>1 ποτήρι κρασί μειώνει τα αντανακλαστικά στο μισό, ενώ 3 ποτήρια κρασί μειώνουν τα αντανακλαστικά έως και 80%.</a:t>
            </a:r>
            <a:endParaRPr lang="el-GR" dirty="0"/>
          </a:p>
          <a:p>
            <a:r>
              <a:rPr lang="el-GR" dirty="0">
                <a:ea typeface="+mn-lt"/>
                <a:cs typeface="+mn-lt"/>
              </a:rPr>
              <a:t>Εάν οδηγείτε με ποσότητα αλκοόλ στο αίμα σας διπλάσια από το επιτρεπόμενο όριο, είναι τουλάχιστον 50 φορές πιο πιθανό να εμπλακείτε σε μια μοιραία σύγκρουση με το όχημά σας, απ’ ό,τι ένας οδηγός που δεν έχει πιει.</a:t>
            </a:r>
            <a:endParaRPr lang="el-GR" dirty="0"/>
          </a:p>
          <a:p>
            <a:r>
              <a:rPr lang="el-GR">
                <a:ea typeface="+mn-lt"/>
                <a:cs typeface="+mn-lt"/>
              </a:rPr>
              <a:t>Στατιστικά στοιχεία από τις Ηνωμένες Πολιτείες δείχνουν ότι 40% του συνόλου των θανάτων σε οδικά δυστυχήματα οφείλονται σε οδήγηση υπό την επήρεια αλκοόλ.</a:t>
            </a:r>
            <a:endParaRPr lang="el-GR"/>
          </a:p>
          <a:p>
            <a:r>
              <a:rPr lang="el-GR">
                <a:ea typeface="+mn-lt"/>
                <a:cs typeface="+mn-lt"/>
              </a:rPr>
              <a:t>Σύμφωνα με τη στατιστική υπηρεσία τους Ευρωπαϊκής Ένωσης, 1 ατύχημα στα 4 οφείλεται στην κατανάλωση οινοπνεύματος, ενώ περισσότερα από 40.000 άτομα στην Ευρωπαϊκή Ένωση πεθαίνουν ετησίως σε τροχαία ατυχήματα που προκαλούνται από την κατανάλωση οινοπνεύματος.</a:t>
            </a:r>
            <a:endParaRPr lang="el-GR"/>
          </a:p>
          <a:p>
            <a:endParaRPr lang="el-GR" dirty="0">
              <a:cs typeface="Calibri"/>
            </a:endParaRPr>
          </a:p>
        </p:txBody>
      </p:sp>
    </p:spTree>
    <p:extLst>
      <p:ext uri="{BB962C8B-B14F-4D97-AF65-F5344CB8AC3E}">
        <p14:creationId xmlns:p14="http://schemas.microsoft.com/office/powerpoint/2010/main" val="3346745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6E14BFA-23D9-F007-A934-4A87AD9A74F2}"/>
              </a:ext>
            </a:extLst>
          </p:cNvPr>
          <p:cNvSpPr>
            <a:spLocks noGrp="1"/>
          </p:cNvSpPr>
          <p:nvPr>
            <p:ph type="title"/>
          </p:nvPr>
        </p:nvSpPr>
        <p:spPr>
          <a:xfrm>
            <a:off x="838200" y="365125"/>
            <a:ext cx="10515600" cy="521810"/>
          </a:xfrm>
        </p:spPr>
        <p:txBody>
          <a:bodyPr>
            <a:normAutofit fontScale="90000"/>
          </a:bodyPr>
          <a:lstStyle/>
          <a:p>
            <a:r>
              <a:rPr lang="el-GR" dirty="0" err="1">
                <a:cs typeface="Calibri Light"/>
              </a:rPr>
              <a:t>Συνεχεια</a:t>
            </a:r>
            <a:r>
              <a:rPr lang="el-GR" dirty="0">
                <a:cs typeface="Calibri Light"/>
              </a:rPr>
              <a:t>...</a:t>
            </a:r>
            <a:endParaRPr lang="el-GR" dirty="0"/>
          </a:p>
        </p:txBody>
      </p:sp>
      <p:sp>
        <p:nvSpPr>
          <p:cNvPr id="3" name="Θέση περιεχομένου 2">
            <a:extLst>
              <a:ext uri="{FF2B5EF4-FFF2-40B4-BE49-F238E27FC236}">
                <a16:creationId xmlns:a16="http://schemas.microsoft.com/office/drawing/2014/main" id="{C8BE8A3E-F5AC-FA0A-788C-CE87FE37A62B}"/>
              </a:ext>
            </a:extLst>
          </p:cNvPr>
          <p:cNvSpPr>
            <a:spLocks noGrp="1"/>
          </p:cNvSpPr>
          <p:nvPr>
            <p:ph idx="1"/>
          </p:nvPr>
        </p:nvSpPr>
        <p:spPr>
          <a:xfrm>
            <a:off x="838200" y="1136694"/>
            <a:ext cx="10515600" cy="5040269"/>
          </a:xfrm>
        </p:spPr>
        <p:txBody>
          <a:bodyPr vert="horz" lIns="91440" tIns="45720" rIns="91440" bIns="45720" rtlCol="0" anchor="t">
            <a:normAutofit fontScale="92500" lnSpcReduction="20000"/>
          </a:bodyPr>
          <a:lstStyle/>
          <a:p>
            <a:r>
              <a:rPr lang="el-GR" b="1" dirty="0">
                <a:ea typeface="+mn-lt"/>
                <a:cs typeface="+mn-lt"/>
              </a:rPr>
              <a:t>ΘΥΜΗΘΕΙΤΕ… Η ΠΡΟΛΗΨΗ ΕΙΝΑΙ ΤΟ ΠΑΝ</a:t>
            </a:r>
            <a:endParaRPr lang="el-GR" dirty="0">
              <a:cs typeface="Calibri" panose="020F0502020204030204"/>
            </a:endParaRPr>
          </a:p>
          <a:p>
            <a:r>
              <a:rPr lang="el-GR" dirty="0">
                <a:ea typeface="+mn-lt"/>
                <a:cs typeface="+mn-lt"/>
              </a:rPr>
              <a:t>Μην πίνετε όταν πρόκειται να οδηγήσετε.</a:t>
            </a:r>
            <a:endParaRPr lang="el-GR"/>
          </a:p>
          <a:p>
            <a:r>
              <a:rPr lang="el-GR" dirty="0">
                <a:ea typeface="+mn-lt"/>
                <a:cs typeface="+mn-lt"/>
              </a:rPr>
              <a:t>Φροντίστε εκ των προτέρων κάποιος από την παρέα να μην πιει, ώστε να μεταφέρει τους υπόλοιπους στο σπίτι με ασφάλεια.</a:t>
            </a:r>
            <a:endParaRPr lang="el-GR" dirty="0"/>
          </a:p>
          <a:p>
            <a:r>
              <a:rPr lang="el-GR" dirty="0">
                <a:ea typeface="+mn-lt"/>
                <a:cs typeface="+mn-lt"/>
              </a:rPr>
              <a:t>Μην μπαίνετε σε αυτοκίνητο που ο οδηγός του έχει πιει αλκοόλ. Προτιμήστε να καλέσετε ένα ταξί για να πάτε στον προορισμό σας.</a:t>
            </a:r>
            <a:endParaRPr lang="el-GR" dirty="0"/>
          </a:p>
          <a:p>
            <a:r>
              <a:rPr lang="el-GR" dirty="0">
                <a:ea typeface="+mn-lt"/>
                <a:cs typeface="+mn-lt"/>
              </a:rPr>
              <a:t>Εάν έχετε καλεσμένους, προσφέρετε περισσότερα μη αλκοολούχα ποτά και υπενθυμίστε τους τούς κινδύνους που κρύβει το αλκοόλ για την ασφάλειά τους κατά την οδήγηση.</a:t>
            </a:r>
            <a:endParaRPr lang="el-GR" dirty="0"/>
          </a:p>
          <a:p>
            <a:r>
              <a:rPr lang="el-GR" dirty="0">
                <a:ea typeface="+mn-lt"/>
                <a:cs typeface="+mn-lt"/>
              </a:rPr>
              <a:t>Σταματάτε να προσφέρετε αλκοόλ περίπου μιάμιση ώρα πριν την ώρα κατά την οποία υπολογίζετε ότι το πάρτι ή το δείπνο θα τελειώσει και οι καλεσμένοι σας θα επιστρέψουν πίσω στα σπίτια τους.</a:t>
            </a:r>
            <a:endParaRPr lang="el-GR" dirty="0"/>
          </a:p>
          <a:p>
            <a:r>
              <a:rPr lang="el-GR" b="1" i="1" dirty="0">
                <a:ea typeface="+mn-lt"/>
                <a:cs typeface="+mn-lt"/>
              </a:rPr>
              <a:t>ΜΗΝ ΠΙΝΕΤΕ ΟΤΑΝ ΠΡΟΚΕΙΤΑΙ ΝΑ ΟΔΗΓΗΣΕΤΕ</a:t>
            </a:r>
            <a:br>
              <a:rPr lang="el-GR" b="1" i="1" dirty="0">
                <a:ea typeface="+mn-lt"/>
                <a:cs typeface="+mn-lt"/>
              </a:rPr>
            </a:br>
            <a:r>
              <a:rPr lang="el-GR" b="1" i="1" dirty="0">
                <a:ea typeface="+mn-lt"/>
                <a:cs typeface="+mn-lt"/>
              </a:rPr>
              <a:t>ΜΗΝ ΟΔΗΓΗΣΕΤΕ ΑΝ ΕΧΕΤΕ ΠΙΕΙ</a:t>
            </a:r>
            <a:endParaRPr lang="el-GR" dirty="0"/>
          </a:p>
          <a:p>
            <a:endParaRPr lang="el-GR"/>
          </a:p>
          <a:p>
            <a:endParaRPr lang="el-GR" dirty="0">
              <a:cs typeface="Calibri"/>
            </a:endParaRPr>
          </a:p>
        </p:txBody>
      </p:sp>
    </p:spTree>
    <p:extLst>
      <p:ext uri="{BB962C8B-B14F-4D97-AF65-F5344CB8AC3E}">
        <p14:creationId xmlns:p14="http://schemas.microsoft.com/office/powerpoint/2010/main" val="2046675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9C44A0-C9F7-B04C-4417-98D27B327B98}"/>
              </a:ext>
            </a:extLst>
          </p:cNvPr>
          <p:cNvSpPr>
            <a:spLocks noGrp="1"/>
          </p:cNvSpPr>
          <p:nvPr>
            <p:ph type="title"/>
          </p:nvPr>
        </p:nvSpPr>
        <p:spPr/>
        <p:txBody>
          <a:bodyPr/>
          <a:lstStyle/>
          <a:p>
            <a:pPr marL="571500" indent="-571500">
              <a:buFont typeface="Arial"/>
              <a:buChar char="•"/>
            </a:pPr>
            <a:r>
              <a:rPr lang="el-GR" dirty="0">
                <a:cs typeface="Calibri Light"/>
              </a:rPr>
              <a:t>5. </a:t>
            </a:r>
            <a:r>
              <a:rPr lang="el-GR" b="1" dirty="0"/>
              <a:t>ΟΔΗΓΗΣΗ ΚΑΙ ΚΙΝΗΤΟ</a:t>
            </a:r>
            <a:endParaRPr lang="el-GR" dirty="0">
              <a:cs typeface="Calibri Light"/>
            </a:endParaRPr>
          </a:p>
          <a:p>
            <a:endParaRPr lang="el-GR" dirty="0">
              <a:cs typeface="Calibri Light"/>
            </a:endParaRPr>
          </a:p>
        </p:txBody>
      </p:sp>
      <p:sp>
        <p:nvSpPr>
          <p:cNvPr id="3" name="Θέση περιεχομένου 2">
            <a:extLst>
              <a:ext uri="{FF2B5EF4-FFF2-40B4-BE49-F238E27FC236}">
                <a16:creationId xmlns:a16="http://schemas.microsoft.com/office/drawing/2014/main" id="{B023506D-45BC-E40A-DBFD-5A2160EEC81E}"/>
              </a:ext>
            </a:extLst>
          </p:cNvPr>
          <p:cNvSpPr>
            <a:spLocks noGrp="1"/>
          </p:cNvSpPr>
          <p:nvPr>
            <p:ph idx="1"/>
          </p:nvPr>
        </p:nvSpPr>
        <p:spPr/>
        <p:txBody>
          <a:bodyPr vert="horz" lIns="91440" tIns="45720" rIns="91440" bIns="45720" rtlCol="0" anchor="t">
            <a:normAutofit fontScale="70000" lnSpcReduction="20000"/>
          </a:bodyPr>
          <a:lstStyle/>
          <a:p>
            <a:r>
              <a:rPr lang="el-GR" dirty="0">
                <a:ea typeface="+mn-lt"/>
                <a:cs typeface="+mn-lt"/>
              </a:rPr>
              <a:t> Η οδήγηση είναι μια δραστηριότητα πολλαπλών ενεργειών. Για κάθε 1,6 χιλιόμετρα, ο οδηγός πρέπει να παίρνει 20 αποφάσεις, ενώ διαθέτει λιγότερο από μισό δευτερόλεπτο για να αποφύγει μια σύγκρουση. Με βάση αυτά τα δεδομένα, οποιαδήποτε καθυστέρηση στην επεξεργασία των οπτικών πληροφοριών που συλλέγονται από τον εγκέφαλο, μπορεί να έχει καταστροφικές συνέπειες.</a:t>
            </a:r>
          </a:p>
          <a:p>
            <a:r>
              <a:rPr lang="el-GR" b="1" dirty="0">
                <a:ea typeface="+mn-lt"/>
                <a:cs typeface="+mn-lt"/>
              </a:rPr>
              <a:t>Σύμφωνα με έρευνες που έχουν γίνει:</a:t>
            </a:r>
            <a:endParaRPr lang="el-GR" dirty="0">
              <a:cs typeface="Calibri" panose="020F0502020204030204"/>
            </a:endParaRPr>
          </a:p>
          <a:p>
            <a:r>
              <a:rPr lang="el-GR" dirty="0">
                <a:ea typeface="+mn-lt"/>
                <a:cs typeface="+mn-lt"/>
              </a:rPr>
              <a:t>Οι οδηγοί που κρατούσαν στο χέρι το κινητό τηλέφωνο είχαν χρόνο αντίδρασης κατά 30% μεγαλύτερο σε σύγκριση με αυτούς που είχαν επίπεδα αλκοόλης στο αίμα λίγο ψηλότερα από το επιτρεπόμενο όριο.</a:t>
            </a:r>
            <a:endParaRPr lang="el-GR" dirty="0"/>
          </a:p>
          <a:p>
            <a:r>
              <a:rPr lang="el-GR" dirty="0">
                <a:ea typeface="+mn-lt"/>
                <a:cs typeface="+mn-lt"/>
              </a:rPr>
              <a:t>Οι οδηγοί που μιλούν σε κινητό που το κρατούν στο χέρι χρειάζονται μισό δευτερόλεπτο περισσότερο να αντιδράσουν σε κάτι ξαφνικό στο δρόμο σε σύγκριση με αυτούς που οδηγούν χωρίς κινητό. Μισό δευτερόλεπτο περισσότερο σημαίνει πολλά επιπλέον μέτρα για να σταματήσει το αυτοκίνητο, να θυμάστε πως τα περισσότερα ατυχήματα γίνονται κατά τον χρόνο αντίδρασης!</a:t>
            </a:r>
            <a:endParaRPr lang="el-GR" dirty="0"/>
          </a:p>
          <a:p>
            <a:r>
              <a:rPr lang="el-GR" dirty="0">
                <a:ea typeface="+mn-lt"/>
                <a:cs typeface="+mn-lt"/>
              </a:rPr>
              <a:t>Ο χρόνος αντίδρασης των οδηγών ήταν 50% μεγαλύτερος όταν μιλούσαν στο κινητό σε σύγκριση με εκείνους που οδηγούσαν κανονικά.</a:t>
            </a:r>
            <a:endParaRPr lang="el-GR" dirty="0"/>
          </a:p>
          <a:p>
            <a:endParaRPr lang="el-GR" dirty="0">
              <a:cs typeface="Calibri" panose="020F0502020204030204"/>
            </a:endParaRPr>
          </a:p>
        </p:txBody>
      </p:sp>
    </p:spTree>
    <p:extLst>
      <p:ext uri="{BB962C8B-B14F-4D97-AF65-F5344CB8AC3E}">
        <p14:creationId xmlns:p14="http://schemas.microsoft.com/office/powerpoint/2010/main" val="4114802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9DD10D-68F0-A58E-1632-E525269C8235}"/>
              </a:ext>
            </a:extLst>
          </p:cNvPr>
          <p:cNvSpPr>
            <a:spLocks noGrp="1"/>
          </p:cNvSpPr>
          <p:nvPr>
            <p:ph type="title"/>
          </p:nvPr>
        </p:nvSpPr>
        <p:spPr/>
        <p:txBody>
          <a:bodyPr/>
          <a:lstStyle/>
          <a:p>
            <a:r>
              <a:rPr lang="el-GR" dirty="0">
                <a:cs typeface="Calibri Light"/>
              </a:rPr>
              <a:t>Ακόμα και τα "</a:t>
            </a:r>
            <a:r>
              <a:rPr lang="el-GR" dirty="0" err="1">
                <a:cs typeface="Calibri Light"/>
              </a:rPr>
              <a:t>hands</a:t>
            </a:r>
            <a:r>
              <a:rPr lang="el-GR" dirty="0">
                <a:cs typeface="Calibri Light"/>
              </a:rPr>
              <a:t> </a:t>
            </a:r>
            <a:r>
              <a:rPr lang="el-GR" dirty="0" err="1">
                <a:cs typeface="Calibri Light"/>
              </a:rPr>
              <a:t>free</a:t>
            </a:r>
            <a:r>
              <a:rPr lang="el-GR" dirty="0">
                <a:cs typeface="Calibri Light"/>
              </a:rPr>
              <a:t>" είναι επικίνδυνα</a:t>
            </a:r>
            <a:endParaRPr lang="el-GR" sz="4000" dirty="0">
              <a:cs typeface="Calibri Light"/>
            </a:endParaRPr>
          </a:p>
        </p:txBody>
      </p:sp>
      <p:sp>
        <p:nvSpPr>
          <p:cNvPr id="3" name="Θέση περιεχομένου 2">
            <a:extLst>
              <a:ext uri="{FF2B5EF4-FFF2-40B4-BE49-F238E27FC236}">
                <a16:creationId xmlns:a16="http://schemas.microsoft.com/office/drawing/2014/main" id="{A7E5CEAF-7BA2-792C-E48B-EF50A9D8593C}"/>
              </a:ext>
            </a:extLst>
          </p:cNvPr>
          <p:cNvSpPr>
            <a:spLocks noGrp="1"/>
          </p:cNvSpPr>
          <p:nvPr>
            <p:ph idx="1"/>
          </p:nvPr>
        </p:nvSpPr>
        <p:spPr/>
        <p:txBody>
          <a:bodyPr vert="horz" lIns="91440" tIns="45720" rIns="91440" bIns="45720" rtlCol="0" anchor="t">
            <a:normAutofit fontScale="92500" lnSpcReduction="20000"/>
          </a:bodyPr>
          <a:lstStyle/>
          <a:p>
            <a:r>
              <a:rPr lang="el-GR" dirty="0">
                <a:ea typeface="+mn-lt"/>
                <a:cs typeface="+mn-lt"/>
              </a:rPr>
              <a:t>Τα αποτελέσματα της έρευνας </a:t>
            </a:r>
            <a:r>
              <a:rPr lang="el-GR" b="1" dirty="0">
                <a:ea typeface="+mn-lt"/>
                <a:cs typeface="+mn-lt"/>
              </a:rPr>
              <a:t>για τους οδηγούς που χρησιμοποιούν </a:t>
            </a:r>
            <a:r>
              <a:rPr lang="el-GR" b="1" dirty="0" err="1">
                <a:ea typeface="+mn-lt"/>
                <a:cs typeface="+mn-lt"/>
              </a:rPr>
              <a:t>Hands</a:t>
            </a:r>
            <a:r>
              <a:rPr lang="el-GR" b="1" dirty="0">
                <a:ea typeface="+mn-lt"/>
                <a:cs typeface="+mn-lt"/>
              </a:rPr>
              <a:t> Free</a:t>
            </a:r>
            <a:r>
              <a:rPr lang="el-GR" dirty="0">
                <a:ea typeface="+mn-lt"/>
                <a:cs typeface="+mn-lt"/>
              </a:rPr>
              <a:t>, έδειξαν:</a:t>
            </a:r>
            <a:endParaRPr lang="el-GR" dirty="0">
              <a:cs typeface="Calibri" panose="020F0502020204030204"/>
            </a:endParaRPr>
          </a:p>
          <a:p>
            <a:r>
              <a:rPr lang="el-GR" dirty="0">
                <a:ea typeface="+mn-lt"/>
                <a:cs typeface="+mn-lt"/>
              </a:rPr>
              <a:t>Όλες οι τηλεφωνικές συνομιλίες αποσπούν την προσοχή από την οδήγηση. Αποτέλεσμα: ο κίνδυνος να τρακάρουν μιλώντας στο κινητό ήταν τέσσερις φορές μεγαλύτερος του φυσιολογικού, </a:t>
            </a:r>
            <a:r>
              <a:rPr lang="el-GR" b="1" dirty="0">
                <a:ea typeface="+mn-lt"/>
                <a:cs typeface="+mn-lt"/>
              </a:rPr>
              <a:t>ασχέτως αν χρησιμοποιούσαν </a:t>
            </a:r>
            <a:r>
              <a:rPr lang="el-GR" b="1" dirty="0" err="1">
                <a:ea typeface="+mn-lt"/>
                <a:cs typeface="+mn-lt"/>
              </a:rPr>
              <a:t>Hands</a:t>
            </a:r>
            <a:r>
              <a:rPr lang="el-GR" b="1" dirty="0">
                <a:ea typeface="+mn-lt"/>
                <a:cs typeface="+mn-lt"/>
              </a:rPr>
              <a:t> Free ή όχι</a:t>
            </a:r>
            <a:r>
              <a:rPr lang="el-GR" dirty="0">
                <a:ea typeface="+mn-lt"/>
                <a:cs typeface="+mn-lt"/>
              </a:rPr>
              <a:t>. Αυτό συμβαίνει γιατί ο εγκέφαλος του ατόμου που μιλά στο κινητό επεξεργάζεται πολύ πιο αργά της οπτικές πληροφορίες που λαμβάνει. Κάτι πολύ ενδιαφέρον που διαπίστωσαν οι ερευνητές ήταν ότι, όταν ο οδηγός συνομιλεί με έναν συνεπιβάτη ή όταν ακούει μουσική από το ραδιόφωνο ή άλλη συσκευή, η ποιότητα οδήγησής του δεν επηρεάζεται.</a:t>
            </a:r>
            <a:endParaRPr lang="el-GR" dirty="0"/>
          </a:p>
          <a:p>
            <a:r>
              <a:rPr lang="el-GR" dirty="0">
                <a:ea typeface="+mn-lt"/>
                <a:cs typeface="+mn-lt"/>
              </a:rPr>
              <a:t>Η χρήση κινητού τηλεφώνου με ελεύθερα χέρια κατά την οδήγηση προκαλεί αύξηση του θυμού και μειώνει τη μνήμη του οδηγού για το τι έχει δει στο δρόμο.</a:t>
            </a:r>
            <a:endParaRPr lang="el-GR" dirty="0"/>
          </a:p>
          <a:p>
            <a:endParaRPr lang="el-GR" dirty="0">
              <a:cs typeface="Calibri"/>
            </a:endParaRPr>
          </a:p>
        </p:txBody>
      </p:sp>
    </p:spTree>
    <p:extLst>
      <p:ext uri="{BB962C8B-B14F-4D97-AF65-F5344CB8AC3E}">
        <p14:creationId xmlns:p14="http://schemas.microsoft.com/office/powerpoint/2010/main" val="3943089925"/>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3133</Words>
  <Application>Microsoft Office PowerPoint</Application>
  <PresentationFormat>Ευρεία οθόνη</PresentationFormat>
  <Paragraphs>138</Paragraphs>
  <Slides>18</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18</vt:i4>
      </vt:variant>
    </vt:vector>
  </HeadingPairs>
  <TitlesOfParts>
    <vt:vector size="23" baseType="lpstr">
      <vt:lpstr>Arial</vt:lpstr>
      <vt:lpstr>Calibri</vt:lpstr>
      <vt:lpstr>Calibri Light</vt:lpstr>
      <vt:lpstr>Open Sans</vt:lpstr>
      <vt:lpstr>Θέμα του Office</vt:lpstr>
      <vt:lpstr>Βασικοί παράγοντες για ασφαλή οδήγηση </vt:lpstr>
      <vt:lpstr>1. ΤΑΧΥΤΗΤΑ </vt:lpstr>
      <vt:lpstr>2. ΑΠΟΣΤΑΣΗ ΑΣΦΑΛΕΙΑΣ ΚΑΙ ΑΚΙΝΗΤΟΠΟΙΣΗΣ </vt:lpstr>
      <vt:lpstr>3. Η ΧΡΗΣΗ ΖΩΝΗΣ ΑΣΦΑΛΕΙΑΣ </vt:lpstr>
      <vt:lpstr>Συνεχεια...</vt:lpstr>
      <vt:lpstr>4. Η ΚΑΤΑΝΑΛΩΣΗ ΑΛΚΟΟΛ </vt:lpstr>
      <vt:lpstr>Συνεχεια...</vt:lpstr>
      <vt:lpstr>5. ΟΔΗΓΗΣΗ ΚΑΙ ΚΙΝΗΤΟ </vt:lpstr>
      <vt:lpstr>Ακόμα και τα "hands free" είναι επικίνδυνα</vt:lpstr>
      <vt:lpstr>Συμβουλές ασφάλειας</vt:lpstr>
      <vt:lpstr>6. ΠΑΙΔΙΑ ΣΤΟ ΑΥΤΟΚΙΝΗΤΟ </vt:lpstr>
      <vt:lpstr>Συνεχεια...</vt:lpstr>
      <vt:lpstr>7. ΠΡΟΣΟΧΗ ΣΤΟΥΣ ΜΟΤΟΣΥΚΛΕΤΙΣΤΕΣ </vt:lpstr>
      <vt:lpstr>Συνεχεια...</vt:lpstr>
      <vt:lpstr>8. ΕΠΙΘΕΤΙΚΗ ΟΔΗΓΗΣΗ </vt:lpstr>
      <vt:lpstr>9. ΚΟΥΡΑΣΗ ΚΑΙ ΥΠΝΗΛΙΑ </vt:lpstr>
      <vt:lpstr>Συνέχεια...</vt:lpstr>
      <vt:lpstr>10. ΦΑΡΜΑΚΑ ΚΑΙ ΟΔΗΓΗΣΗ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30697</dc:creator>
  <cp:lastModifiedBy>306972425868</cp:lastModifiedBy>
  <cp:revision>185</cp:revision>
  <dcterms:created xsi:type="dcterms:W3CDTF">2022-04-11T16:23:06Z</dcterms:created>
  <dcterms:modified xsi:type="dcterms:W3CDTF">2022-05-14T20:41:48Z</dcterms:modified>
</cp:coreProperties>
</file>