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0" r:id="rId4"/>
    <p:sldId id="257" r:id="rId5"/>
    <p:sldId id="258" r:id="rId6"/>
    <p:sldId id="261" r:id="rId7"/>
    <p:sldId id="259" r:id="rId8"/>
    <p:sldId id="262" r:id="rId9"/>
    <p:sldId id="268" r:id="rId10"/>
    <p:sldId id="269" r:id="rId11"/>
    <p:sldId id="270" r:id="rId12"/>
    <p:sldId id="271" r:id="rId13"/>
    <p:sldId id="272" r:id="rId14"/>
    <p:sldId id="273" r:id="rId15"/>
    <p:sldId id="274" r:id="rId16"/>
    <p:sldId id="275" r:id="rId17"/>
    <p:sldId id="276" r:id="rId18"/>
    <p:sldId id="263" r:id="rId19"/>
    <p:sldId id="264" r:id="rId20"/>
    <p:sldId id="265" r:id="rId21"/>
    <p:sldId id="266" r:id="rId22"/>
    <p:sldId id="267" r:id="rId23"/>
    <p:sldId id="282" r:id="rId24"/>
    <p:sldId id="278" r:id="rId25"/>
    <p:sldId id="279" r:id="rId26"/>
    <p:sldId id="280" r:id="rId27"/>
    <p:sldId id="281" r:id="rId28"/>
    <p:sldId id="283" r:id="rId29"/>
    <p:sldId id="284" r:id="rId30"/>
    <p:sldId id="286" r:id="rId31"/>
    <p:sldId id="287" r:id="rId32"/>
    <p:sldId id="285"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26" autoAdjust="0"/>
    <p:restoredTop sz="92606" autoAdjust="0"/>
  </p:normalViewPr>
  <p:slideViewPr>
    <p:cSldViewPr>
      <p:cViewPr>
        <p:scale>
          <a:sx n="60" d="100"/>
          <a:sy n="60" d="100"/>
        </p:scale>
        <p:origin x="-1464" y="-9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914;&#953;&#946;&#955;&#943;&#959;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view3D>
      <c:rAngAx val="1"/>
    </c:view3D>
    <c:plotArea>
      <c:layout/>
      <c:bar3DChart>
        <c:barDir val="col"/>
        <c:grouping val="stacked"/>
        <c:ser>
          <c:idx val="0"/>
          <c:order val="0"/>
          <c:tx>
            <c:v>α</c:v>
          </c:tx>
          <c:val>
            <c:numRef>
              <c:f>Φύλλο1!$A$1</c:f>
              <c:numCache>
                <c:formatCode>General</c:formatCode>
                <c:ptCount val="1"/>
                <c:pt idx="0">
                  <c:v>39</c:v>
                </c:pt>
              </c:numCache>
            </c:numRef>
          </c:val>
        </c:ser>
        <c:ser>
          <c:idx val="1"/>
          <c:order val="1"/>
          <c:tx>
            <c:v>β</c:v>
          </c:tx>
          <c:val>
            <c:numRef>
              <c:f>Φύλλο1!$A$2</c:f>
              <c:numCache>
                <c:formatCode>General</c:formatCode>
                <c:ptCount val="1"/>
                <c:pt idx="0">
                  <c:v>121</c:v>
                </c:pt>
              </c:numCache>
            </c:numRef>
          </c:val>
        </c:ser>
        <c:ser>
          <c:idx val="2"/>
          <c:order val="2"/>
          <c:tx>
            <c:v>γ</c:v>
          </c:tx>
          <c:val>
            <c:numRef>
              <c:f>Φύλλο1!$A$3</c:f>
              <c:numCache>
                <c:formatCode>General</c:formatCode>
                <c:ptCount val="1"/>
                <c:pt idx="0">
                  <c:v>12</c:v>
                </c:pt>
              </c:numCache>
            </c:numRef>
          </c:val>
        </c:ser>
        <c:shape val="cylinder"/>
        <c:axId val="51827456"/>
        <c:axId val="51828992"/>
        <c:axId val="0"/>
      </c:bar3DChart>
      <c:catAx>
        <c:axId val="51827456"/>
        <c:scaling>
          <c:orientation val="minMax"/>
        </c:scaling>
        <c:delete val="1"/>
        <c:axPos val="b"/>
        <c:tickLblPos val="none"/>
        <c:crossAx val="51828992"/>
        <c:crosses val="autoZero"/>
        <c:auto val="1"/>
        <c:lblAlgn val="ctr"/>
        <c:lblOffset val="100"/>
      </c:catAx>
      <c:valAx>
        <c:axId val="51828992"/>
        <c:scaling>
          <c:orientation val="minMax"/>
        </c:scaling>
        <c:axPos val="l"/>
        <c:majorGridlines/>
        <c:numFmt formatCode="General" sourceLinked="1"/>
        <c:tickLblPos val="nextTo"/>
        <c:crossAx val="51827456"/>
        <c:crosses val="autoZero"/>
        <c:crossBetween val="between"/>
      </c:val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col"/>
        <c:grouping val="percentStacked"/>
        <c:ser>
          <c:idx val="0"/>
          <c:order val="0"/>
          <c:tx>
            <c:v>α</c:v>
          </c:tx>
          <c:val>
            <c:numRef>
              <c:f>Φύλλο1!$I$1</c:f>
              <c:numCache>
                <c:formatCode>General</c:formatCode>
                <c:ptCount val="1"/>
                <c:pt idx="0">
                  <c:v>74</c:v>
                </c:pt>
              </c:numCache>
            </c:numRef>
          </c:val>
        </c:ser>
        <c:ser>
          <c:idx val="1"/>
          <c:order val="1"/>
          <c:tx>
            <c:v>β</c:v>
          </c:tx>
          <c:val>
            <c:numRef>
              <c:f>Φύλλο1!$I$2</c:f>
              <c:numCache>
                <c:formatCode>General</c:formatCode>
                <c:ptCount val="1"/>
                <c:pt idx="0">
                  <c:v>76</c:v>
                </c:pt>
              </c:numCache>
            </c:numRef>
          </c:val>
        </c:ser>
        <c:shape val="pyramid"/>
        <c:axId val="56186752"/>
        <c:axId val="56188288"/>
        <c:axId val="0"/>
      </c:bar3DChart>
      <c:catAx>
        <c:axId val="56186752"/>
        <c:scaling>
          <c:orientation val="minMax"/>
        </c:scaling>
        <c:delete val="1"/>
        <c:axPos val="b"/>
        <c:tickLblPos val="none"/>
        <c:crossAx val="56188288"/>
        <c:crosses val="autoZero"/>
        <c:auto val="1"/>
        <c:lblAlgn val="ctr"/>
        <c:lblOffset val="100"/>
      </c:catAx>
      <c:valAx>
        <c:axId val="56188288"/>
        <c:scaling>
          <c:orientation val="minMax"/>
        </c:scaling>
        <c:axPos val="l"/>
        <c:majorGridlines/>
        <c:numFmt formatCode="0%" sourceLinked="1"/>
        <c:tickLblPos val="nextTo"/>
        <c:crossAx val="56186752"/>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col"/>
        <c:grouping val="clustered"/>
        <c:ser>
          <c:idx val="0"/>
          <c:order val="0"/>
          <c:tx>
            <c:v>α</c:v>
          </c:tx>
          <c:val>
            <c:numRef>
              <c:f>Φύλλο1!$J$1</c:f>
              <c:numCache>
                <c:formatCode>General</c:formatCode>
                <c:ptCount val="1"/>
                <c:pt idx="0">
                  <c:v>26</c:v>
                </c:pt>
              </c:numCache>
            </c:numRef>
          </c:val>
        </c:ser>
        <c:ser>
          <c:idx val="1"/>
          <c:order val="1"/>
          <c:tx>
            <c:v>β</c:v>
          </c:tx>
          <c:val>
            <c:numRef>
              <c:f>Φύλλο1!$J$2</c:f>
              <c:numCache>
                <c:formatCode>General</c:formatCode>
                <c:ptCount val="1"/>
                <c:pt idx="0">
                  <c:v>69</c:v>
                </c:pt>
              </c:numCache>
            </c:numRef>
          </c:val>
        </c:ser>
        <c:ser>
          <c:idx val="2"/>
          <c:order val="2"/>
          <c:tx>
            <c:v>γ</c:v>
          </c:tx>
          <c:val>
            <c:numRef>
              <c:f>Φύλλο1!$J$3</c:f>
              <c:numCache>
                <c:formatCode>General</c:formatCode>
                <c:ptCount val="1"/>
                <c:pt idx="0">
                  <c:v>49</c:v>
                </c:pt>
              </c:numCache>
            </c:numRef>
          </c:val>
        </c:ser>
        <c:ser>
          <c:idx val="3"/>
          <c:order val="3"/>
          <c:tx>
            <c:v>δ</c:v>
          </c:tx>
          <c:val>
            <c:numRef>
              <c:f>Φύλλο1!$J$4</c:f>
              <c:numCache>
                <c:formatCode>General</c:formatCode>
                <c:ptCount val="1"/>
                <c:pt idx="0">
                  <c:v>37</c:v>
                </c:pt>
              </c:numCache>
            </c:numRef>
          </c:val>
        </c:ser>
        <c:shape val="cone"/>
        <c:axId val="56215040"/>
        <c:axId val="56216576"/>
        <c:axId val="0"/>
      </c:bar3DChart>
      <c:catAx>
        <c:axId val="56215040"/>
        <c:scaling>
          <c:orientation val="minMax"/>
        </c:scaling>
        <c:delete val="1"/>
        <c:axPos val="b"/>
        <c:tickLblPos val="none"/>
        <c:crossAx val="56216576"/>
        <c:crosses val="autoZero"/>
        <c:auto val="1"/>
        <c:lblAlgn val="ctr"/>
        <c:lblOffset val="100"/>
      </c:catAx>
      <c:valAx>
        <c:axId val="56216576"/>
        <c:scaling>
          <c:orientation val="minMax"/>
        </c:scaling>
        <c:axPos val="l"/>
        <c:majorGridlines/>
        <c:numFmt formatCode="General" sourceLinked="1"/>
        <c:tickLblPos val="nextTo"/>
        <c:crossAx val="5621504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clustered"/>
        <c:ser>
          <c:idx val="0"/>
          <c:order val="0"/>
          <c:tx>
            <c:v>α</c:v>
          </c:tx>
          <c:val>
            <c:numRef>
              <c:f>Φύλλο1!$A$1</c:f>
              <c:numCache>
                <c:formatCode>General</c:formatCode>
                <c:ptCount val="1"/>
                <c:pt idx="0">
                  <c:v>42</c:v>
                </c:pt>
              </c:numCache>
            </c:numRef>
          </c:val>
        </c:ser>
        <c:ser>
          <c:idx val="1"/>
          <c:order val="1"/>
          <c:tx>
            <c:v>β</c:v>
          </c:tx>
          <c:val>
            <c:numRef>
              <c:f>Φύλλο1!$A$2</c:f>
              <c:numCache>
                <c:formatCode>General</c:formatCode>
                <c:ptCount val="1"/>
                <c:pt idx="0">
                  <c:v>83</c:v>
                </c:pt>
              </c:numCache>
            </c:numRef>
          </c:val>
        </c:ser>
        <c:ser>
          <c:idx val="2"/>
          <c:order val="2"/>
          <c:tx>
            <c:v>γ</c:v>
          </c:tx>
          <c:val>
            <c:numRef>
              <c:f>Φύλλο1!$A$3</c:f>
              <c:numCache>
                <c:formatCode>General</c:formatCode>
                <c:ptCount val="1"/>
                <c:pt idx="0">
                  <c:v>36</c:v>
                </c:pt>
              </c:numCache>
            </c:numRef>
          </c:val>
        </c:ser>
        <c:ser>
          <c:idx val="3"/>
          <c:order val="3"/>
          <c:tx>
            <c:v>δ</c:v>
          </c:tx>
          <c:val>
            <c:numRef>
              <c:f>Φύλλο1!$A$4</c:f>
              <c:numCache>
                <c:formatCode>General</c:formatCode>
                <c:ptCount val="1"/>
                <c:pt idx="0">
                  <c:v>16</c:v>
                </c:pt>
              </c:numCache>
            </c:numRef>
          </c:val>
        </c:ser>
        <c:axId val="27620480"/>
        <c:axId val="27622016"/>
      </c:barChart>
      <c:catAx>
        <c:axId val="27620480"/>
        <c:scaling>
          <c:orientation val="minMax"/>
        </c:scaling>
        <c:delete val="1"/>
        <c:axPos val="b"/>
        <c:tickLblPos val="none"/>
        <c:crossAx val="27622016"/>
        <c:crosses val="autoZero"/>
        <c:auto val="1"/>
        <c:lblAlgn val="ctr"/>
        <c:lblOffset val="100"/>
      </c:catAx>
      <c:valAx>
        <c:axId val="27622016"/>
        <c:scaling>
          <c:orientation val="minMax"/>
        </c:scaling>
        <c:axPos val="l"/>
        <c:majorGridlines/>
        <c:numFmt formatCode="General" sourceLinked="1"/>
        <c:tickLblPos val="nextTo"/>
        <c:crossAx val="2762048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bar"/>
        <c:grouping val="clustered"/>
        <c:ser>
          <c:idx val="0"/>
          <c:order val="0"/>
          <c:tx>
            <c:v>α</c:v>
          </c:tx>
          <c:val>
            <c:numRef>
              <c:f>Φύλλο1!$B$1</c:f>
              <c:numCache>
                <c:formatCode>General</c:formatCode>
                <c:ptCount val="1"/>
                <c:pt idx="0">
                  <c:v>68</c:v>
                </c:pt>
              </c:numCache>
            </c:numRef>
          </c:val>
        </c:ser>
        <c:ser>
          <c:idx val="1"/>
          <c:order val="1"/>
          <c:tx>
            <c:v>β</c:v>
          </c:tx>
          <c:val>
            <c:numRef>
              <c:f>Φύλλο1!$B$2</c:f>
              <c:numCache>
                <c:formatCode>General</c:formatCode>
                <c:ptCount val="1"/>
                <c:pt idx="0">
                  <c:v>96</c:v>
                </c:pt>
              </c:numCache>
            </c:numRef>
          </c:val>
        </c:ser>
        <c:ser>
          <c:idx val="2"/>
          <c:order val="2"/>
          <c:tx>
            <c:v>γ</c:v>
          </c:tx>
          <c:val>
            <c:numRef>
              <c:f>Φύλλο1!$B$3</c:f>
              <c:numCache>
                <c:formatCode>General</c:formatCode>
                <c:ptCount val="1"/>
                <c:pt idx="0">
                  <c:v>112</c:v>
                </c:pt>
              </c:numCache>
            </c:numRef>
          </c:val>
        </c:ser>
        <c:ser>
          <c:idx val="3"/>
          <c:order val="3"/>
          <c:tx>
            <c:v>δ</c:v>
          </c:tx>
          <c:val>
            <c:numRef>
              <c:f>Φύλλο1!$B$4</c:f>
              <c:numCache>
                <c:formatCode>General</c:formatCode>
                <c:ptCount val="1"/>
                <c:pt idx="0">
                  <c:v>47</c:v>
                </c:pt>
              </c:numCache>
            </c:numRef>
          </c:val>
        </c:ser>
        <c:axId val="55845248"/>
        <c:axId val="55846784"/>
      </c:barChart>
      <c:catAx>
        <c:axId val="55845248"/>
        <c:scaling>
          <c:orientation val="minMax"/>
        </c:scaling>
        <c:delete val="1"/>
        <c:axPos val="l"/>
        <c:tickLblPos val="none"/>
        <c:crossAx val="55846784"/>
        <c:crosses val="autoZero"/>
        <c:auto val="1"/>
        <c:lblAlgn val="ctr"/>
        <c:lblOffset val="100"/>
      </c:catAx>
      <c:valAx>
        <c:axId val="55846784"/>
        <c:scaling>
          <c:orientation val="minMax"/>
        </c:scaling>
        <c:axPos val="b"/>
        <c:majorGridlines/>
        <c:numFmt formatCode="General" sourceLinked="1"/>
        <c:tickLblPos val="nextTo"/>
        <c:crossAx val="5584524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view3D>
      <c:rAngAx val="1"/>
    </c:view3D>
    <c:plotArea>
      <c:layout/>
      <c:bar3DChart>
        <c:barDir val="bar"/>
        <c:grouping val="clustered"/>
        <c:ser>
          <c:idx val="0"/>
          <c:order val="0"/>
          <c:tx>
            <c:v>α</c:v>
          </c:tx>
          <c:val>
            <c:numRef>
              <c:f>Φύλλο1!$C$1</c:f>
              <c:numCache>
                <c:formatCode>General</c:formatCode>
                <c:ptCount val="1"/>
                <c:pt idx="0">
                  <c:v>67</c:v>
                </c:pt>
              </c:numCache>
            </c:numRef>
          </c:val>
        </c:ser>
        <c:ser>
          <c:idx val="1"/>
          <c:order val="1"/>
          <c:tx>
            <c:v>β</c:v>
          </c:tx>
          <c:val>
            <c:numRef>
              <c:f>Φύλλο1!$C$2</c:f>
              <c:numCache>
                <c:formatCode>General</c:formatCode>
                <c:ptCount val="1"/>
                <c:pt idx="0">
                  <c:v>18</c:v>
                </c:pt>
              </c:numCache>
            </c:numRef>
          </c:val>
        </c:ser>
        <c:ser>
          <c:idx val="2"/>
          <c:order val="2"/>
          <c:tx>
            <c:v>γ</c:v>
          </c:tx>
          <c:val>
            <c:numRef>
              <c:f>Φύλλο1!$C$3</c:f>
              <c:numCache>
                <c:formatCode>General</c:formatCode>
                <c:ptCount val="1"/>
                <c:pt idx="0">
                  <c:v>11</c:v>
                </c:pt>
              </c:numCache>
            </c:numRef>
          </c:val>
        </c:ser>
        <c:ser>
          <c:idx val="3"/>
          <c:order val="3"/>
          <c:tx>
            <c:v>δ</c:v>
          </c:tx>
          <c:val>
            <c:numRef>
              <c:f>Φύλλο1!$C$4</c:f>
              <c:numCache>
                <c:formatCode>General</c:formatCode>
                <c:ptCount val="1"/>
                <c:pt idx="0">
                  <c:v>87</c:v>
                </c:pt>
              </c:numCache>
            </c:numRef>
          </c:val>
        </c:ser>
        <c:ser>
          <c:idx val="4"/>
          <c:order val="4"/>
          <c:tx>
            <c:v>ε</c:v>
          </c:tx>
          <c:val>
            <c:numRef>
              <c:f>Φύλλο1!$C$5</c:f>
              <c:numCache>
                <c:formatCode>General</c:formatCode>
                <c:ptCount val="1"/>
                <c:pt idx="0">
                  <c:v>6</c:v>
                </c:pt>
              </c:numCache>
            </c:numRef>
          </c:val>
        </c:ser>
        <c:shape val="cylinder"/>
        <c:axId val="55870208"/>
        <c:axId val="55871744"/>
        <c:axId val="0"/>
      </c:bar3DChart>
      <c:catAx>
        <c:axId val="55870208"/>
        <c:scaling>
          <c:orientation val="minMax"/>
        </c:scaling>
        <c:delete val="1"/>
        <c:axPos val="l"/>
        <c:tickLblPos val="none"/>
        <c:crossAx val="55871744"/>
        <c:crosses val="autoZero"/>
        <c:auto val="1"/>
        <c:lblAlgn val="ctr"/>
        <c:lblOffset val="100"/>
      </c:catAx>
      <c:valAx>
        <c:axId val="55871744"/>
        <c:scaling>
          <c:orientation val="minMax"/>
        </c:scaling>
        <c:axPos val="b"/>
        <c:majorGridlines/>
        <c:numFmt formatCode="General" sourceLinked="1"/>
        <c:tickLblPos val="nextTo"/>
        <c:crossAx val="55870208"/>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plotArea>
      <c:layout/>
      <c:bar3DChart>
        <c:barDir val="col"/>
        <c:grouping val="standard"/>
        <c:ser>
          <c:idx val="0"/>
          <c:order val="0"/>
          <c:tx>
            <c:v>α</c:v>
          </c:tx>
          <c:val>
            <c:numRef>
              <c:f>Φύλλο1!$D$1</c:f>
              <c:numCache>
                <c:formatCode>General</c:formatCode>
                <c:ptCount val="1"/>
                <c:pt idx="0">
                  <c:v>116</c:v>
                </c:pt>
              </c:numCache>
            </c:numRef>
          </c:val>
        </c:ser>
        <c:ser>
          <c:idx val="1"/>
          <c:order val="1"/>
          <c:tx>
            <c:v>β</c:v>
          </c:tx>
          <c:val>
            <c:numRef>
              <c:f>Φύλλο1!$D$2</c:f>
              <c:numCache>
                <c:formatCode>General</c:formatCode>
                <c:ptCount val="1"/>
                <c:pt idx="0">
                  <c:v>51</c:v>
                </c:pt>
              </c:numCache>
            </c:numRef>
          </c:val>
        </c:ser>
        <c:shape val="cylinder"/>
        <c:axId val="55974912"/>
        <c:axId val="55980800"/>
        <c:axId val="55880768"/>
      </c:bar3DChart>
      <c:catAx>
        <c:axId val="55974912"/>
        <c:scaling>
          <c:orientation val="minMax"/>
        </c:scaling>
        <c:delete val="1"/>
        <c:axPos val="b"/>
        <c:tickLblPos val="none"/>
        <c:crossAx val="55980800"/>
        <c:crosses val="autoZero"/>
        <c:auto val="1"/>
        <c:lblAlgn val="ctr"/>
        <c:lblOffset val="100"/>
      </c:catAx>
      <c:valAx>
        <c:axId val="55980800"/>
        <c:scaling>
          <c:orientation val="minMax"/>
        </c:scaling>
        <c:axPos val="l"/>
        <c:majorGridlines/>
        <c:numFmt formatCode="General" sourceLinked="1"/>
        <c:tickLblPos val="nextTo"/>
        <c:crossAx val="55974912"/>
        <c:crosses val="autoZero"/>
        <c:crossBetween val="between"/>
      </c:valAx>
      <c:serAx>
        <c:axId val="55880768"/>
        <c:scaling>
          <c:orientation val="minMax"/>
        </c:scaling>
        <c:axPos val="b"/>
        <c:tickLblPos val="nextTo"/>
        <c:crossAx val="55980800"/>
        <c:crosses val="autoZero"/>
      </c:ser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view3D>
      <c:rAngAx val="1"/>
    </c:view3D>
    <c:plotArea>
      <c:layout/>
      <c:bar3DChart>
        <c:barDir val="col"/>
        <c:grouping val="clustered"/>
        <c:ser>
          <c:idx val="0"/>
          <c:order val="0"/>
          <c:tx>
            <c:v>α</c:v>
          </c:tx>
          <c:val>
            <c:numRef>
              <c:f>Φύλλο1!$E$1</c:f>
              <c:numCache>
                <c:formatCode>General</c:formatCode>
                <c:ptCount val="1"/>
                <c:pt idx="0">
                  <c:v>97</c:v>
                </c:pt>
              </c:numCache>
            </c:numRef>
          </c:val>
        </c:ser>
        <c:ser>
          <c:idx val="1"/>
          <c:order val="1"/>
          <c:tx>
            <c:v>β</c:v>
          </c:tx>
          <c:val>
            <c:numRef>
              <c:f>Φύλλο1!$E$2</c:f>
              <c:numCache>
                <c:formatCode>General</c:formatCode>
                <c:ptCount val="1"/>
                <c:pt idx="0">
                  <c:v>83</c:v>
                </c:pt>
              </c:numCache>
            </c:numRef>
          </c:val>
        </c:ser>
        <c:shape val="pyramid"/>
        <c:axId val="56002816"/>
        <c:axId val="56004608"/>
        <c:axId val="0"/>
      </c:bar3DChart>
      <c:catAx>
        <c:axId val="56002816"/>
        <c:scaling>
          <c:orientation val="minMax"/>
        </c:scaling>
        <c:delete val="1"/>
        <c:axPos val="b"/>
        <c:tickLblPos val="none"/>
        <c:crossAx val="56004608"/>
        <c:crosses val="autoZero"/>
        <c:auto val="1"/>
        <c:lblAlgn val="ctr"/>
        <c:lblOffset val="100"/>
      </c:catAx>
      <c:valAx>
        <c:axId val="56004608"/>
        <c:scaling>
          <c:orientation val="minMax"/>
        </c:scaling>
        <c:axPos val="l"/>
        <c:majorGridlines/>
        <c:numFmt formatCode="General" sourceLinked="1"/>
        <c:tickLblPos val="nextTo"/>
        <c:crossAx val="56002816"/>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plotArea>
      <c:layout/>
      <c:bar3DChart>
        <c:barDir val="col"/>
        <c:grouping val="standard"/>
        <c:ser>
          <c:idx val="0"/>
          <c:order val="0"/>
          <c:tx>
            <c:v>α</c:v>
          </c:tx>
          <c:val>
            <c:numRef>
              <c:f>Φύλλο1!$F$1</c:f>
              <c:numCache>
                <c:formatCode>General</c:formatCode>
                <c:ptCount val="1"/>
                <c:pt idx="0">
                  <c:v>70</c:v>
                </c:pt>
              </c:numCache>
            </c:numRef>
          </c:val>
        </c:ser>
        <c:ser>
          <c:idx val="1"/>
          <c:order val="1"/>
          <c:tx>
            <c:v>β</c:v>
          </c:tx>
          <c:val>
            <c:numRef>
              <c:f>Φύλλο1!$F$2</c:f>
              <c:numCache>
                <c:formatCode>General</c:formatCode>
                <c:ptCount val="1"/>
                <c:pt idx="0">
                  <c:v>99</c:v>
                </c:pt>
              </c:numCache>
            </c:numRef>
          </c:val>
        </c:ser>
        <c:shape val="cone"/>
        <c:axId val="56025472"/>
        <c:axId val="56027008"/>
        <c:axId val="55877632"/>
      </c:bar3DChart>
      <c:catAx>
        <c:axId val="56025472"/>
        <c:scaling>
          <c:orientation val="minMax"/>
        </c:scaling>
        <c:delete val="1"/>
        <c:axPos val="b"/>
        <c:tickLblPos val="none"/>
        <c:crossAx val="56027008"/>
        <c:crosses val="autoZero"/>
        <c:auto val="1"/>
        <c:lblAlgn val="ctr"/>
        <c:lblOffset val="100"/>
      </c:catAx>
      <c:valAx>
        <c:axId val="56027008"/>
        <c:scaling>
          <c:orientation val="minMax"/>
        </c:scaling>
        <c:axPos val="l"/>
        <c:majorGridlines/>
        <c:numFmt formatCode="General" sourceLinked="1"/>
        <c:tickLblPos val="nextTo"/>
        <c:crossAx val="56025472"/>
        <c:crosses val="autoZero"/>
        <c:crossBetween val="between"/>
      </c:valAx>
      <c:serAx>
        <c:axId val="55877632"/>
        <c:scaling>
          <c:orientation val="minMax"/>
        </c:scaling>
        <c:axPos val="b"/>
        <c:tickLblPos val="nextTo"/>
        <c:crossAx val="56027008"/>
        <c:crosses val="autoZero"/>
      </c:ser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bar"/>
        <c:grouping val="percentStacked"/>
        <c:ser>
          <c:idx val="0"/>
          <c:order val="0"/>
          <c:tx>
            <c:v>α</c:v>
          </c:tx>
          <c:val>
            <c:numRef>
              <c:f>Φύλλο1!$G$1</c:f>
              <c:numCache>
                <c:formatCode>General</c:formatCode>
                <c:ptCount val="1"/>
                <c:pt idx="0">
                  <c:v>62</c:v>
                </c:pt>
              </c:numCache>
            </c:numRef>
          </c:val>
        </c:ser>
        <c:ser>
          <c:idx val="1"/>
          <c:order val="1"/>
          <c:tx>
            <c:v>β</c:v>
          </c:tx>
          <c:val>
            <c:numRef>
              <c:f>Φύλλο1!$G$2</c:f>
              <c:numCache>
                <c:formatCode>General</c:formatCode>
                <c:ptCount val="1"/>
                <c:pt idx="0">
                  <c:v>74</c:v>
                </c:pt>
              </c:numCache>
            </c:numRef>
          </c:val>
        </c:ser>
        <c:ser>
          <c:idx val="2"/>
          <c:order val="2"/>
          <c:tx>
            <c:v>γ</c:v>
          </c:tx>
          <c:val>
            <c:numRef>
              <c:f>Φύλλο1!$G$3</c:f>
              <c:numCache>
                <c:formatCode>General</c:formatCode>
                <c:ptCount val="1"/>
                <c:pt idx="0">
                  <c:v>94</c:v>
                </c:pt>
              </c:numCache>
            </c:numRef>
          </c:val>
        </c:ser>
        <c:ser>
          <c:idx val="3"/>
          <c:order val="3"/>
          <c:tx>
            <c:v>δ</c:v>
          </c:tx>
          <c:val>
            <c:numRef>
              <c:f>Φύλλο1!$G$4</c:f>
              <c:numCache>
                <c:formatCode>General</c:formatCode>
                <c:ptCount val="1"/>
                <c:pt idx="0">
                  <c:v>91</c:v>
                </c:pt>
              </c:numCache>
            </c:numRef>
          </c:val>
        </c:ser>
        <c:ser>
          <c:idx val="4"/>
          <c:order val="4"/>
          <c:tx>
            <c:v>ε</c:v>
          </c:tx>
          <c:val>
            <c:numRef>
              <c:f>Φύλλο1!$G$5</c:f>
              <c:numCache>
                <c:formatCode>General</c:formatCode>
                <c:ptCount val="1"/>
                <c:pt idx="0">
                  <c:v>119</c:v>
                </c:pt>
              </c:numCache>
            </c:numRef>
          </c:val>
        </c:ser>
        <c:shape val="pyramid"/>
        <c:axId val="56067968"/>
        <c:axId val="56069504"/>
        <c:axId val="0"/>
      </c:bar3DChart>
      <c:catAx>
        <c:axId val="56067968"/>
        <c:scaling>
          <c:orientation val="minMax"/>
        </c:scaling>
        <c:delete val="1"/>
        <c:axPos val="l"/>
        <c:tickLblPos val="none"/>
        <c:crossAx val="56069504"/>
        <c:crosses val="autoZero"/>
        <c:auto val="1"/>
        <c:lblAlgn val="ctr"/>
        <c:lblOffset val="100"/>
      </c:catAx>
      <c:valAx>
        <c:axId val="56069504"/>
        <c:scaling>
          <c:orientation val="minMax"/>
        </c:scaling>
        <c:axPos val="b"/>
        <c:majorGridlines/>
        <c:numFmt formatCode="0%" sourceLinked="1"/>
        <c:tickLblPos val="nextTo"/>
        <c:crossAx val="56067968"/>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view3D>
      <c:perspective val="30"/>
    </c:view3D>
    <c:plotArea>
      <c:layout/>
      <c:bar3DChart>
        <c:barDir val="col"/>
        <c:grouping val="standard"/>
        <c:ser>
          <c:idx val="0"/>
          <c:order val="0"/>
          <c:tx>
            <c:v>α</c:v>
          </c:tx>
          <c:val>
            <c:numRef>
              <c:f>Φύλλο1!$H$1</c:f>
              <c:numCache>
                <c:formatCode>General</c:formatCode>
                <c:ptCount val="1"/>
                <c:pt idx="0">
                  <c:v>64</c:v>
                </c:pt>
              </c:numCache>
            </c:numRef>
          </c:val>
        </c:ser>
        <c:ser>
          <c:idx val="1"/>
          <c:order val="1"/>
          <c:tx>
            <c:v>β</c:v>
          </c:tx>
          <c:val>
            <c:numRef>
              <c:f>Φύλλο1!$H$2</c:f>
              <c:numCache>
                <c:formatCode>General</c:formatCode>
                <c:ptCount val="1"/>
                <c:pt idx="0">
                  <c:v>66</c:v>
                </c:pt>
              </c:numCache>
            </c:numRef>
          </c:val>
        </c:ser>
        <c:ser>
          <c:idx val="2"/>
          <c:order val="2"/>
          <c:tx>
            <c:v>γ</c:v>
          </c:tx>
          <c:val>
            <c:numRef>
              <c:f>Φύλλο1!$H$3</c:f>
              <c:numCache>
                <c:formatCode>General</c:formatCode>
                <c:ptCount val="1"/>
                <c:pt idx="0">
                  <c:v>74</c:v>
                </c:pt>
              </c:numCache>
            </c:numRef>
          </c:val>
        </c:ser>
        <c:ser>
          <c:idx val="3"/>
          <c:order val="3"/>
          <c:tx>
            <c:v>δ</c:v>
          </c:tx>
          <c:val>
            <c:numRef>
              <c:f>Φύλλο1!$H$4</c:f>
              <c:numCache>
                <c:formatCode>General</c:formatCode>
                <c:ptCount val="1"/>
                <c:pt idx="0">
                  <c:v>52</c:v>
                </c:pt>
              </c:numCache>
            </c:numRef>
          </c:val>
        </c:ser>
        <c:ser>
          <c:idx val="4"/>
          <c:order val="4"/>
          <c:tx>
            <c:v>ε</c:v>
          </c:tx>
          <c:val>
            <c:numRef>
              <c:f>Φύλλο1!$H$5</c:f>
              <c:numCache>
                <c:formatCode>General</c:formatCode>
                <c:ptCount val="1"/>
                <c:pt idx="0">
                  <c:v>40</c:v>
                </c:pt>
              </c:numCache>
            </c:numRef>
          </c:val>
        </c:ser>
        <c:shape val="cylinder"/>
        <c:axId val="56157696"/>
        <c:axId val="56159232"/>
        <c:axId val="55878528"/>
      </c:bar3DChart>
      <c:catAx>
        <c:axId val="56157696"/>
        <c:scaling>
          <c:orientation val="minMax"/>
        </c:scaling>
        <c:delete val="1"/>
        <c:axPos val="b"/>
        <c:tickLblPos val="none"/>
        <c:crossAx val="56159232"/>
        <c:crosses val="autoZero"/>
        <c:auto val="1"/>
        <c:lblAlgn val="ctr"/>
        <c:lblOffset val="100"/>
      </c:catAx>
      <c:valAx>
        <c:axId val="56159232"/>
        <c:scaling>
          <c:orientation val="minMax"/>
        </c:scaling>
        <c:axPos val="l"/>
        <c:majorGridlines/>
        <c:numFmt formatCode="General" sourceLinked="1"/>
        <c:tickLblPos val="nextTo"/>
        <c:crossAx val="56157696"/>
        <c:crosses val="autoZero"/>
        <c:crossBetween val="between"/>
      </c:valAx>
      <c:serAx>
        <c:axId val="55878528"/>
        <c:scaling>
          <c:orientation val="minMax"/>
        </c:scaling>
        <c:axPos val="b"/>
        <c:tickLblPos val="nextTo"/>
        <c:crossAx val="56159232"/>
        <c:crosses val="autoZero"/>
      </c:ser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16/5/2019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kathimerini.gr/948365/article/epikairothta/ellada/ereyna-apokalyptei---poso-e8ismenoi-einai-oi-ellhnes-me-ta-smartphones-toys" TargetMode="External"/><Relationship Id="rId3" Type="http://schemas.openxmlformats.org/officeDocument/2006/relationships/hyperlink" Target="https://el.wikipedia.org/wiki/%CE%9A%CE%B9%CE%BD%CE%B7%CF%84%CF%8C_%CF%84%CE%B7%CE%BB%CE%AD%CF%86%CF%89%CE%BD%CE%BF" TargetMode="External"/><Relationship Id="rId7" Type="http://schemas.openxmlformats.org/officeDocument/2006/relationships/hyperlink" Target="https://www.alfavita.gr/koinonia/245961_ereyna-gia-ti-shesi-ton-ellinon-me-kinito" TargetMode="External"/><Relationship Id="rId2" Type="http://schemas.openxmlformats.org/officeDocument/2006/relationships/hyperlink" Target="https://thikishop.gr/smartphones-poia-ta-pleonektimata-kai-ta-meionektimata-kiniton-tilephonon/" TargetMode="External"/><Relationship Id="rId1" Type="http://schemas.openxmlformats.org/officeDocument/2006/relationships/slideLayout" Target="../slideLayouts/slideLayout7.xml"/><Relationship Id="rId6" Type="http://schemas.openxmlformats.org/officeDocument/2006/relationships/hyperlink" Target="http://lyk-zefyr.att.sch.gr/Projects/MobilePhones/Genika.pdf" TargetMode="External"/><Relationship Id="rId5" Type="http://schemas.openxmlformats.org/officeDocument/2006/relationships/hyperlink" Target="http://micro-kosmos.uoa.gr/gr/magazine/ergasies_foititon/ettap/efeyres/sugxrones_efevreseis.htm" TargetMode="External"/><Relationship Id="rId4" Type="http://schemas.openxmlformats.org/officeDocument/2006/relationships/hyperlink" Target="https://el.wikipedia.org/wiki/Smartphon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Ορθογώνιο"/>
          <p:cNvSpPr/>
          <p:nvPr/>
        </p:nvSpPr>
        <p:spPr>
          <a:xfrm>
            <a:off x="323528" y="1340768"/>
            <a:ext cx="8480590" cy="3477875"/>
          </a:xfrm>
          <a:prstGeom prst="rect">
            <a:avLst/>
          </a:prstGeom>
          <a:noFill/>
        </p:spPr>
        <p:txBody>
          <a:bodyPr wrap="square" lIns="91440" tIns="45720" rIns="91440" bIns="45720">
            <a:spAutoFit/>
          </a:bodyPr>
          <a:lstStyle/>
          <a:p>
            <a:pPr algn="ctr"/>
            <a:r>
              <a:rPr lang="el-GR" sz="4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Οι επιπτώσει</a:t>
            </a:r>
            <a:r>
              <a:rPr lang="el-GR" sz="4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ς των έξυπνων κινητών (</a:t>
            </a:r>
            <a:r>
              <a:rPr lang="en-US" sz="4400" b="1" i="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smartphones</a:t>
            </a:r>
            <a:r>
              <a:rPr lang="en-US" sz="4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t>
            </a:r>
            <a:r>
              <a:rPr lang="el-GR" sz="4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 </a:t>
            </a:r>
          </a:p>
          <a:p>
            <a:pPr algn="ctr"/>
            <a:r>
              <a:rPr lang="el-GR" sz="4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στην απόδοση, μάθηση, συμπεριφορά </a:t>
            </a:r>
          </a:p>
          <a:p>
            <a:pPr algn="ctr"/>
            <a:r>
              <a:rPr lang="el-GR" sz="4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αλλά και στην υγεία των μαθητών</a:t>
            </a:r>
            <a:endParaRPr lang="el-GR" sz="4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endParaRPr>
          </a:p>
        </p:txBody>
      </p:sp>
      <p:sp>
        <p:nvSpPr>
          <p:cNvPr id="7" name="6 - TextBox"/>
          <p:cNvSpPr txBox="1"/>
          <p:nvPr/>
        </p:nvSpPr>
        <p:spPr>
          <a:xfrm>
            <a:off x="334682" y="214290"/>
            <a:ext cx="8285409" cy="830997"/>
          </a:xfrm>
          <a:prstGeom prst="rect">
            <a:avLst/>
          </a:prstGeom>
          <a:noFill/>
        </p:spPr>
        <p:txBody>
          <a:bodyPr wrap="none" rtlCol="0">
            <a:spAutoFit/>
          </a:bodyPr>
          <a:lstStyle/>
          <a:p>
            <a:pPr algn="ctr"/>
            <a:r>
              <a:rPr lang="el-GR" sz="2400" i="1" dirty="0" smtClean="0">
                <a:effectLst>
                  <a:outerShdw blurRad="38100" dist="38100" dir="2700000" algn="tl">
                    <a:srgbClr val="000000">
                      <a:alpha val="43137"/>
                    </a:srgbClr>
                  </a:outerShdw>
                </a:effectLst>
              </a:rPr>
              <a:t>Στα πλαίσια του μαθήματος</a:t>
            </a:r>
            <a:r>
              <a:rPr lang="en-US" sz="2400" i="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Project </a:t>
            </a:r>
            <a:endParaRPr lang="el-GR" sz="2400" b="1" i="1" dirty="0" smtClean="0">
              <a:effectLst>
                <a:outerShdw blurRad="38100" dist="38100" dir="2700000" algn="tl">
                  <a:srgbClr val="000000">
                    <a:alpha val="43137"/>
                  </a:srgbClr>
                </a:outerShdw>
              </a:effectLst>
            </a:endParaRPr>
          </a:p>
          <a:p>
            <a:pPr algn="ctr"/>
            <a:r>
              <a:rPr lang="el-GR" sz="2400" i="1" dirty="0" smtClean="0">
                <a:effectLst>
                  <a:outerShdw blurRad="38100" dist="38100" dir="2700000" algn="tl">
                    <a:srgbClr val="000000">
                      <a:alpha val="43137"/>
                    </a:srgbClr>
                  </a:outerShdw>
                </a:effectLst>
              </a:rPr>
              <a:t>το </a:t>
            </a:r>
            <a:r>
              <a:rPr lang="el-GR" sz="2400" b="1" i="1" dirty="0" smtClean="0">
                <a:effectLst>
                  <a:outerShdw blurRad="38100" dist="38100" dir="2700000" algn="tl">
                    <a:srgbClr val="000000">
                      <a:alpha val="43137"/>
                    </a:srgbClr>
                  </a:outerShdw>
                </a:effectLst>
              </a:rPr>
              <a:t>1</a:t>
            </a:r>
            <a:r>
              <a:rPr lang="el-GR" sz="2400" b="1" i="1" baseline="30000" dirty="0" smtClean="0">
                <a:effectLst>
                  <a:outerShdw blurRad="38100" dist="38100" dir="2700000" algn="tl">
                    <a:srgbClr val="000000">
                      <a:alpha val="43137"/>
                    </a:srgbClr>
                  </a:outerShdw>
                </a:effectLst>
              </a:rPr>
              <a:t>ο</a:t>
            </a:r>
            <a:r>
              <a:rPr lang="el-GR" sz="2400" i="1" dirty="0" smtClean="0">
                <a:effectLst>
                  <a:outerShdw blurRad="38100" dist="38100" dir="2700000" algn="tl">
                    <a:srgbClr val="000000">
                      <a:alpha val="43137"/>
                    </a:srgbClr>
                  </a:outerShdw>
                </a:effectLst>
              </a:rPr>
              <a:t> τμήμα της </a:t>
            </a:r>
            <a:r>
              <a:rPr lang="el-GR" sz="2400" b="1" i="1" dirty="0" smtClean="0">
                <a:effectLst>
                  <a:outerShdw blurRad="38100" dist="38100" dir="2700000" algn="tl">
                    <a:srgbClr val="000000">
                      <a:alpha val="43137"/>
                    </a:srgbClr>
                  </a:outerShdw>
                </a:effectLst>
              </a:rPr>
              <a:t>Α</a:t>
            </a:r>
            <a:r>
              <a:rPr lang="el-GR" sz="2400" i="1" dirty="0" smtClean="0">
                <a:effectLst>
                  <a:outerShdw blurRad="38100" dist="38100" dir="2700000" algn="tl">
                    <a:srgbClr val="000000">
                      <a:alpha val="43137"/>
                    </a:srgbClr>
                  </a:outerShdw>
                </a:effectLst>
              </a:rPr>
              <a:t>’ Λυκείου παρουσιάζει την ερευνητική εργασία </a:t>
            </a:r>
            <a:endParaRPr lang="el-GR" sz="2400" i="1" dirty="0">
              <a:effectLst>
                <a:outerShdw blurRad="38100" dist="38100" dir="2700000" algn="tl">
                  <a:srgbClr val="000000">
                    <a:alpha val="43137"/>
                  </a:srgbClr>
                </a:outerShdw>
              </a:effectLst>
            </a:endParaRPr>
          </a:p>
        </p:txBody>
      </p:sp>
      <p:sp>
        <p:nvSpPr>
          <p:cNvPr id="8" name="7 - TextBox"/>
          <p:cNvSpPr txBox="1"/>
          <p:nvPr/>
        </p:nvSpPr>
        <p:spPr>
          <a:xfrm>
            <a:off x="5004048" y="5157192"/>
            <a:ext cx="3919599" cy="523220"/>
          </a:xfrm>
          <a:prstGeom prst="rect">
            <a:avLst/>
          </a:prstGeom>
          <a:noFill/>
        </p:spPr>
        <p:txBody>
          <a:bodyPr wrap="none" rtlCol="0">
            <a:spAutoFit/>
          </a:bodyPr>
          <a:lstStyle/>
          <a:p>
            <a:r>
              <a:rPr lang="el-GR" sz="2800" i="1" u="sng" dirty="0" smtClean="0">
                <a:effectLst>
                  <a:outerShdw blurRad="38100" dist="38100" dir="2700000" algn="tl">
                    <a:srgbClr val="000000">
                      <a:alpha val="43137"/>
                    </a:srgbClr>
                  </a:outerShdw>
                </a:effectLst>
              </a:rPr>
              <a:t>Εισηγήτρια: </a:t>
            </a:r>
            <a:r>
              <a:rPr lang="el-GR" sz="2800" i="1" dirty="0" smtClean="0">
                <a:effectLst>
                  <a:outerShdw blurRad="38100" dist="38100" dir="2700000" algn="tl">
                    <a:srgbClr val="000000">
                      <a:alpha val="43137"/>
                    </a:srgbClr>
                  </a:outerShdw>
                </a:effectLst>
              </a:rPr>
              <a:t>Μαρία Ρόζου</a:t>
            </a:r>
            <a:endParaRPr lang="el-GR" sz="2800" i="1" dirty="0">
              <a:effectLst>
                <a:outerShdw blurRad="38100" dist="38100" dir="2700000" algn="tl">
                  <a:srgbClr val="000000">
                    <a:alpha val="43137"/>
                  </a:srgbClr>
                </a:outerShdw>
              </a:effectLst>
            </a:endParaRPr>
          </a:p>
        </p:txBody>
      </p:sp>
      <p:sp>
        <p:nvSpPr>
          <p:cNvPr id="10" name="9 - TextBox"/>
          <p:cNvSpPr txBox="1"/>
          <p:nvPr/>
        </p:nvSpPr>
        <p:spPr>
          <a:xfrm>
            <a:off x="6143636" y="6215082"/>
            <a:ext cx="2900794" cy="400110"/>
          </a:xfrm>
          <a:prstGeom prst="rect">
            <a:avLst/>
          </a:prstGeom>
          <a:noFill/>
        </p:spPr>
        <p:txBody>
          <a:bodyPr wrap="none" rtlCol="0">
            <a:spAutoFit/>
          </a:bodyPr>
          <a:lstStyle/>
          <a:p>
            <a:r>
              <a:rPr lang="el-GR" sz="2000" b="1" dirty="0" smtClean="0">
                <a:effectLst>
                  <a:outerShdw blurRad="38100" dist="38100" dir="2700000" algn="tl">
                    <a:srgbClr val="000000">
                      <a:alpha val="43137"/>
                    </a:srgbClr>
                  </a:outerShdw>
                </a:effectLst>
              </a:rPr>
              <a:t>ΣΧΟΛΙΚΟ ΕΤΟΣ 2018-2019</a:t>
            </a:r>
            <a:endParaRPr lang="el-GR" sz="2000" b="1" dirty="0">
              <a:effectLst>
                <a:outerShdw blurRad="38100" dist="38100" dir="2700000" algn="tl">
                  <a:srgbClr val="000000">
                    <a:alpha val="43137"/>
                  </a:srgbClr>
                </a:outerShdw>
              </a:effectLst>
            </a:endParaRPr>
          </a:p>
        </p:txBody>
      </p:sp>
      <p:sp>
        <p:nvSpPr>
          <p:cNvPr id="6" name="5 - Ψαλίδισμα διαγώνιας γωνίας του ορθογωνίου"/>
          <p:cNvSpPr/>
          <p:nvPr/>
        </p:nvSpPr>
        <p:spPr>
          <a:xfrm>
            <a:off x="8100392" y="-5932040"/>
            <a:ext cx="10225136" cy="7029400"/>
          </a:xfrm>
          <a:prstGeom prst="snip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Ψαλίδισμα διαγώνιας γωνίας του ορθογωνίου"/>
          <p:cNvSpPr/>
          <p:nvPr/>
        </p:nvSpPr>
        <p:spPr>
          <a:xfrm>
            <a:off x="8172400" y="-6292080"/>
            <a:ext cx="10225136" cy="7029400"/>
          </a:xfrm>
          <a:prstGeom prst="snip2Diag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Ψαλίδισμα διαγώνιας γωνίας του ορθογωνίου"/>
          <p:cNvSpPr/>
          <p:nvPr/>
        </p:nvSpPr>
        <p:spPr>
          <a:xfrm>
            <a:off x="-9029128" y="5885656"/>
            <a:ext cx="10225136" cy="7029400"/>
          </a:xfrm>
          <a:prstGeom prst="snip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Ψαλίδισμα διαγώνιας γωνίας του ορθογωνίου"/>
          <p:cNvSpPr/>
          <p:nvPr/>
        </p:nvSpPr>
        <p:spPr>
          <a:xfrm>
            <a:off x="-9173144" y="6101680"/>
            <a:ext cx="10225136" cy="7029400"/>
          </a:xfrm>
          <a:prstGeom prst="snip2Diag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260648"/>
            <a:ext cx="4003275" cy="584775"/>
          </a:xfrm>
          <a:prstGeom prst="rect">
            <a:avLst/>
          </a:prstGeom>
        </p:spPr>
        <p:txBody>
          <a:bodyPr wrap="none">
            <a:spAutoFit/>
          </a:bodyPr>
          <a:lstStyle/>
          <a:p>
            <a:pPr>
              <a:lnSpc>
                <a:spcPct val="100000"/>
              </a:lnSpc>
            </a:pPr>
            <a:r>
              <a:rPr lang="el-GR" sz="3200" i="1" u="sng" spc="-1" dirty="0" smtClean="0">
                <a:solidFill>
                  <a:srgbClr val="000000"/>
                </a:solidFill>
                <a:effectLst>
                  <a:outerShdw blurRad="38100" dist="38100" dir="2700000" algn="tl">
                    <a:srgbClr val="000000">
                      <a:alpha val="43137"/>
                    </a:srgbClr>
                  </a:outerShdw>
                </a:effectLst>
              </a:rPr>
              <a:t>1. Προβλήματα Υγείας</a:t>
            </a:r>
            <a:endParaRPr lang="el-GR" sz="3200" i="1" u="sng" spc="-1" dirty="0">
              <a:solidFill>
                <a:srgbClr val="000000"/>
              </a:solidFill>
              <a:effectLst>
                <a:outerShdw blurRad="38100" dist="38100" dir="2700000" algn="tl">
                  <a:srgbClr val="000000">
                    <a:alpha val="43137"/>
                  </a:srgbClr>
                </a:outerShdw>
              </a:effectLst>
            </a:endParaRPr>
          </a:p>
        </p:txBody>
      </p:sp>
      <p:sp>
        <p:nvSpPr>
          <p:cNvPr id="3" name="2 - Ορθογώνιο"/>
          <p:cNvSpPr/>
          <p:nvPr/>
        </p:nvSpPr>
        <p:spPr>
          <a:xfrm>
            <a:off x="251520" y="1196752"/>
            <a:ext cx="6480720" cy="5016758"/>
          </a:xfrm>
          <a:prstGeom prst="rect">
            <a:avLst/>
          </a:prstGeom>
        </p:spPr>
        <p:txBody>
          <a:bodyPr wrap="square">
            <a:spAutoFit/>
          </a:bodyPr>
          <a:lstStyle/>
          <a:p>
            <a:pPr>
              <a:lnSpc>
                <a:spcPct val="100000"/>
              </a:lnSpc>
              <a:spcBef>
                <a:spcPts val="400"/>
              </a:spcBef>
            </a:pPr>
            <a:r>
              <a:rPr lang="el-GR" sz="3200" i="1" spc="-1" dirty="0" smtClean="0">
                <a:solidFill>
                  <a:srgbClr val="000000"/>
                </a:solidFill>
                <a:effectLst>
                  <a:outerShdw blurRad="38100" dist="38100" dir="2700000" algn="tl">
                    <a:srgbClr val="000000">
                      <a:alpha val="43137"/>
                    </a:srgbClr>
                  </a:outerShdw>
                </a:effectLst>
              </a:rPr>
              <a:t>Αρχικά η ακτινοβολία των κινητών τηλεφώνων είναι καρκινογόνος για τον άνθρωπο, πόσο μάλλον για τους εφήβους.  Αυτό οφείλεται στο ότι το ανοσοποιητικό σύστημα τους δεν έχει αναπτυχθεί πλήρως , άλλα ούτε και ο εγκέφαλος τους. Επίσης, το μέγεθος του παιδικού κεφαλιού είναι μικρότερο, με αποτέλεσμα η ακτινοβολία να το διαπερνά. </a:t>
            </a:r>
            <a:endParaRPr lang="el-GR" sz="3200" i="1" spc="-1" dirty="0">
              <a:solidFill>
                <a:srgbClr val="000000"/>
              </a:solidFill>
              <a:effectLst>
                <a:outerShdw blurRad="38100" dist="38100" dir="2700000" algn="tl">
                  <a:srgbClr val="000000">
                    <a:alpha val="43137"/>
                  </a:srgbClr>
                </a:outerShdw>
              </a:effectLst>
            </a:endParaRPr>
          </a:p>
        </p:txBody>
      </p:sp>
      <p:pic>
        <p:nvPicPr>
          <p:cNvPr id="4" name="Θέση περιεχομένου 6"/>
          <p:cNvPicPr/>
          <p:nvPr/>
        </p:nvPicPr>
        <p:blipFill>
          <a:blip r:embed="rId2" cstate="print"/>
          <a:stretch/>
        </p:blipFill>
        <p:spPr>
          <a:xfrm>
            <a:off x="6300192" y="4293096"/>
            <a:ext cx="2520280" cy="2015928"/>
          </a:xfrm>
          <a:prstGeom prst="rect">
            <a:avLst/>
          </a:prstGeom>
          <a:ln>
            <a:noFill/>
          </a:ln>
        </p:spPr>
      </p:pic>
      <p:sp>
        <p:nvSpPr>
          <p:cNvPr id="5" name="4 - Ορθογώνιο"/>
          <p:cNvSpPr/>
          <p:nvPr/>
        </p:nvSpPr>
        <p:spPr>
          <a:xfrm>
            <a:off x="0" y="0"/>
            <a:ext cx="9144000" cy="6858000"/>
          </a:xfrm>
          <a:prstGeom prst="rect">
            <a:avLst/>
          </a:prstGeom>
          <a:no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75656" y="1484784"/>
            <a:ext cx="6462464" cy="4031873"/>
          </a:xfrm>
          <a:prstGeom prst="rect">
            <a:avLst/>
          </a:prstGeom>
        </p:spPr>
        <p:txBody>
          <a:bodyPr wrap="square">
            <a:spAutoFit/>
          </a:bodyPr>
          <a:lstStyle/>
          <a:p>
            <a:pPr algn="ctr"/>
            <a:r>
              <a:rPr lang="el-GR" sz="3200" i="1" spc="-1" dirty="0" smtClean="0">
                <a:effectLst>
                  <a:outerShdw blurRad="38100" dist="38100" dir="2700000" algn="tl">
                    <a:srgbClr val="000000">
                      <a:alpha val="43137"/>
                    </a:srgbClr>
                  </a:outerShdw>
                </a:effectLst>
              </a:rPr>
              <a:t>Υπάρχουν έρευνες που καταγράφουν αύξηση των κρουσμάτων λευχαιμίας σε παιδιά, ύστερα από αυξημένη έκθεση σε ακτινοβολία.  Τέλος η βαριά χρήση κινητού τηλεφώνου (πάνω από μισή ώρα την ημέρα) αυξάνει τρεις φορές την απειλή εκδήλωσης καρκίνου του εγκεφάλου.</a:t>
            </a:r>
            <a:endParaRPr lang="el-GR" sz="3200" i="1" dirty="0">
              <a:effectLst>
                <a:outerShdw blurRad="38100" dist="38100" dir="2700000" algn="tl">
                  <a:srgbClr val="000000">
                    <a:alpha val="43137"/>
                  </a:srgbClr>
                </a:outerShdw>
              </a:effectLst>
            </a:endParaRPr>
          </a:p>
        </p:txBody>
      </p:sp>
      <p:sp>
        <p:nvSpPr>
          <p:cNvPr id="3" name="2 - Ορθογώνιο"/>
          <p:cNvSpPr/>
          <p:nvPr/>
        </p:nvSpPr>
        <p:spPr>
          <a:xfrm>
            <a:off x="0" y="0"/>
            <a:ext cx="9144000" cy="6858000"/>
          </a:xfrm>
          <a:prstGeom prst="rect">
            <a:avLst/>
          </a:prstGeom>
          <a:noFill/>
          <a:ln w="571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332656"/>
            <a:ext cx="2186624" cy="584775"/>
          </a:xfrm>
          <a:prstGeom prst="rect">
            <a:avLst/>
          </a:prstGeom>
        </p:spPr>
        <p:txBody>
          <a:bodyPr wrap="none">
            <a:spAutoFit/>
          </a:bodyPr>
          <a:lstStyle/>
          <a:p>
            <a:pPr>
              <a:lnSpc>
                <a:spcPct val="100000"/>
              </a:lnSpc>
            </a:pPr>
            <a:r>
              <a:rPr lang="el-GR" sz="3200" i="1" u="sng" spc="-1" dirty="0" smtClean="0">
                <a:solidFill>
                  <a:srgbClr val="000000"/>
                </a:solidFill>
                <a:effectLst>
                  <a:outerShdw blurRad="38100" dist="38100" dir="2700000" algn="tl">
                    <a:srgbClr val="000000">
                      <a:alpha val="43137"/>
                    </a:srgbClr>
                  </a:outerShdw>
                </a:effectLst>
              </a:rPr>
              <a:t>2. Εξάρτηση</a:t>
            </a:r>
            <a:endParaRPr lang="el-GR" sz="3200" i="1" u="sng" spc="-1" dirty="0">
              <a:solidFill>
                <a:srgbClr val="000000"/>
              </a:solidFill>
              <a:effectLst>
                <a:outerShdw blurRad="38100" dist="38100" dir="2700000" algn="tl">
                  <a:srgbClr val="000000">
                    <a:alpha val="43137"/>
                  </a:srgbClr>
                </a:outerShdw>
              </a:effectLst>
            </a:endParaRPr>
          </a:p>
        </p:txBody>
      </p:sp>
      <p:sp>
        <p:nvSpPr>
          <p:cNvPr id="3" name="2 - Ορθογώνιο"/>
          <p:cNvSpPr/>
          <p:nvPr/>
        </p:nvSpPr>
        <p:spPr>
          <a:xfrm>
            <a:off x="467544" y="1052736"/>
            <a:ext cx="5094312" cy="5509200"/>
          </a:xfrm>
          <a:prstGeom prst="rect">
            <a:avLst/>
          </a:prstGeom>
        </p:spPr>
        <p:txBody>
          <a:bodyPr wrap="square">
            <a:spAutoFit/>
          </a:bodyPr>
          <a:lstStyle/>
          <a:p>
            <a:pPr>
              <a:lnSpc>
                <a:spcPct val="100000"/>
              </a:lnSpc>
              <a:spcBef>
                <a:spcPts val="479"/>
              </a:spcBef>
            </a:pPr>
            <a:r>
              <a:rPr lang="el-GR" sz="3200" i="1" spc="-1" dirty="0" smtClean="0">
                <a:solidFill>
                  <a:srgbClr val="000000"/>
                </a:solidFill>
                <a:effectLst>
                  <a:outerShdw blurRad="38100" dist="38100" dir="2700000" algn="tl">
                    <a:srgbClr val="000000">
                      <a:alpha val="43137"/>
                    </a:srgbClr>
                  </a:outerShdw>
                </a:effectLst>
              </a:rPr>
              <a:t>Μέσα από την υπερβολική χρήση του κινητού, οι ανήλικοι </a:t>
            </a:r>
            <a:r>
              <a:rPr lang="el-GR" sz="3200" b="1" i="1" spc="-1" dirty="0" smtClean="0">
                <a:solidFill>
                  <a:srgbClr val="000000"/>
                </a:solidFill>
                <a:effectLst>
                  <a:outerShdw blurRad="38100" dist="38100" dir="2700000" algn="tl">
                    <a:srgbClr val="000000">
                      <a:alpha val="43137"/>
                    </a:srgbClr>
                  </a:outerShdw>
                </a:effectLst>
              </a:rPr>
              <a:t>εθίζονται</a:t>
            </a:r>
            <a:r>
              <a:rPr lang="el-GR" sz="3200" i="1" spc="-1" dirty="0" smtClean="0">
                <a:solidFill>
                  <a:srgbClr val="000000"/>
                </a:solidFill>
                <a:effectLst>
                  <a:outerShdw blurRad="38100" dist="38100" dir="2700000" algn="tl">
                    <a:srgbClr val="000000">
                      <a:alpha val="43137"/>
                    </a:srgbClr>
                  </a:outerShdw>
                </a:effectLst>
              </a:rPr>
              <a:t> σε μια «τεχνητή» επαφή με τους συνομηλίκους τους, που οδηγεί σε όλο και μεγαλύτερη αίσθηση μοναξιάς και ίσως τελικά να συμβάλει στα ολοένα αυξανόμενα κρούσματα παιδικής κατάθλιψης.</a:t>
            </a:r>
            <a:endParaRPr lang="el-GR" sz="3200" i="1" spc="-1" dirty="0">
              <a:solidFill>
                <a:srgbClr val="000000"/>
              </a:solidFill>
              <a:effectLst>
                <a:outerShdw blurRad="38100" dist="38100" dir="2700000" algn="tl">
                  <a:srgbClr val="000000">
                    <a:alpha val="43137"/>
                  </a:srgbClr>
                </a:outerShdw>
              </a:effectLst>
            </a:endParaRPr>
          </a:p>
        </p:txBody>
      </p:sp>
      <p:pic>
        <p:nvPicPr>
          <p:cNvPr id="4" name="Θέση περιεχομένου 11"/>
          <p:cNvPicPr/>
          <p:nvPr/>
        </p:nvPicPr>
        <p:blipFill>
          <a:blip r:embed="rId2" cstate="print"/>
          <a:stretch/>
        </p:blipFill>
        <p:spPr>
          <a:xfrm>
            <a:off x="5508104" y="1844824"/>
            <a:ext cx="3341856" cy="316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4 - Ορθογώνιο"/>
          <p:cNvSpPr/>
          <p:nvPr/>
        </p:nvSpPr>
        <p:spPr>
          <a:xfrm>
            <a:off x="0" y="0"/>
            <a:ext cx="9144000" cy="6858000"/>
          </a:xfrm>
          <a:prstGeom prst="rect">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260648"/>
            <a:ext cx="4376839" cy="584775"/>
          </a:xfrm>
          <a:prstGeom prst="rect">
            <a:avLst/>
          </a:prstGeom>
        </p:spPr>
        <p:txBody>
          <a:bodyPr wrap="none">
            <a:spAutoFit/>
          </a:bodyPr>
          <a:lstStyle/>
          <a:p>
            <a:pPr>
              <a:lnSpc>
                <a:spcPct val="100000"/>
              </a:lnSpc>
            </a:pPr>
            <a:r>
              <a:rPr lang="el-GR" sz="3200" i="1" u="sng" spc="-1" dirty="0" smtClean="0">
                <a:solidFill>
                  <a:srgbClr val="000000"/>
                </a:solidFill>
                <a:effectLst>
                  <a:outerShdw blurRad="38100" dist="38100" dir="2700000" algn="tl">
                    <a:srgbClr val="000000">
                      <a:alpha val="43137"/>
                    </a:srgbClr>
                  </a:outerShdw>
                </a:effectLst>
              </a:rPr>
              <a:t>3. Προσωπικά δεδομένα</a:t>
            </a:r>
            <a:endParaRPr lang="el-GR" sz="3200" i="1" u="sng" spc="-1" dirty="0">
              <a:solidFill>
                <a:srgbClr val="000000"/>
              </a:solidFill>
              <a:effectLst>
                <a:outerShdw blurRad="38100" dist="38100" dir="2700000" algn="tl">
                  <a:srgbClr val="000000">
                    <a:alpha val="43137"/>
                  </a:srgbClr>
                </a:outerShdw>
              </a:effectLst>
            </a:endParaRPr>
          </a:p>
        </p:txBody>
      </p:sp>
      <p:sp>
        <p:nvSpPr>
          <p:cNvPr id="3" name="2 - Ορθογώνιο"/>
          <p:cNvSpPr/>
          <p:nvPr/>
        </p:nvSpPr>
        <p:spPr>
          <a:xfrm>
            <a:off x="251520" y="856357"/>
            <a:ext cx="5472608" cy="6093976"/>
          </a:xfrm>
          <a:prstGeom prst="rect">
            <a:avLst/>
          </a:prstGeom>
        </p:spPr>
        <p:txBody>
          <a:bodyPr wrap="square">
            <a:spAutoFit/>
          </a:bodyPr>
          <a:lstStyle/>
          <a:p>
            <a:pPr>
              <a:lnSpc>
                <a:spcPct val="100000"/>
              </a:lnSpc>
              <a:spcBef>
                <a:spcPts val="400"/>
              </a:spcBef>
            </a:pPr>
            <a:r>
              <a:rPr lang="el-GR" sz="3000" i="1" spc="-1" dirty="0" smtClean="0">
                <a:solidFill>
                  <a:srgbClr val="000000"/>
                </a:solidFill>
                <a:effectLst>
                  <a:outerShdw blurRad="38100" dist="38100" dir="2700000" algn="tl">
                    <a:srgbClr val="000000">
                      <a:alpha val="43137"/>
                    </a:srgbClr>
                  </a:outerShdw>
                </a:effectLst>
              </a:rPr>
              <a:t>Κινητό και διαδίκτυο συνθέτουν ένα αχτύπητο δίδυμο που όσο διασκεδαστικό κι αν μας φαίνεται, δεν παύει να έχει μικρές ύπουλες παγίδες.  Το ανεύθυνο </a:t>
            </a:r>
            <a:r>
              <a:rPr lang="el-GR" sz="3000" i="1" spc="-1" dirty="0" err="1" smtClean="0">
                <a:solidFill>
                  <a:srgbClr val="000000"/>
                </a:solidFill>
                <a:effectLst>
                  <a:outerShdw blurRad="38100" dist="38100" dir="2700000" algn="tl">
                    <a:srgbClr val="000000">
                      <a:alpha val="43137"/>
                    </a:srgbClr>
                  </a:outerShdw>
                </a:effectLst>
              </a:rPr>
              <a:t>σερφάρισμα</a:t>
            </a:r>
            <a:r>
              <a:rPr lang="el-GR" sz="3000" i="1" spc="-1" dirty="0" smtClean="0">
                <a:solidFill>
                  <a:srgbClr val="000000"/>
                </a:solidFill>
                <a:effectLst>
                  <a:outerShdw blurRad="38100" dist="38100" dir="2700000" algn="tl">
                    <a:srgbClr val="000000">
                      <a:alpha val="43137"/>
                    </a:srgbClr>
                  </a:outerShdw>
                </a:effectLst>
              </a:rPr>
              <a:t> στο διαδίκτυο ξεκινά από το να μοιράζεται ο έφηβος </a:t>
            </a:r>
            <a:r>
              <a:rPr lang="el-GR" sz="3000" b="1" i="1" spc="-1" dirty="0" smtClean="0">
                <a:solidFill>
                  <a:srgbClr val="000000"/>
                </a:solidFill>
                <a:effectLst>
                  <a:outerShdw blurRad="38100" dist="38100" dir="2700000" algn="tl">
                    <a:srgbClr val="000000">
                      <a:alpha val="43137"/>
                    </a:srgbClr>
                  </a:outerShdw>
                </a:effectLst>
              </a:rPr>
              <a:t>προσωπικά</a:t>
            </a:r>
            <a:r>
              <a:rPr lang="el-GR" sz="3000" i="1" spc="-1" dirty="0" smtClean="0">
                <a:solidFill>
                  <a:srgbClr val="000000"/>
                </a:solidFill>
                <a:effectLst>
                  <a:outerShdw blurRad="38100" dist="38100" dir="2700000" algn="tl">
                    <a:srgbClr val="000000">
                      <a:alpha val="43137"/>
                    </a:srgbClr>
                  </a:outerShdw>
                </a:effectLst>
              </a:rPr>
              <a:t> του </a:t>
            </a:r>
            <a:r>
              <a:rPr lang="el-GR" sz="3000" b="1" i="1" spc="-1" dirty="0" smtClean="0">
                <a:solidFill>
                  <a:srgbClr val="000000"/>
                </a:solidFill>
                <a:effectLst>
                  <a:outerShdw blurRad="38100" dist="38100" dir="2700000" algn="tl">
                    <a:srgbClr val="000000">
                      <a:alpha val="43137"/>
                    </a:srgbClr>
                  </a:outerShdw>
                </a:effectLst>
              </a:rPr>
              <a:t>στοιχεία</a:t>
            </a:r>
            <a:r>
              <a:rPr lang="el-GR" sz="3000" i="1" spc="-1" dirty="0" smtClean="0">
                <a:solidFill>
                  <a:srgbClr val="000000"/>
                </a:solidFill>
                <a:effectLst>
                  <a:outerShdw blurRad="38100" dist="38100" dir="2700000" algn="tl">
                    <a:srgbClr val="000000">
                      <a:alpha val="43137"/>
                    </a:srgbClr>
                  </a:outerShdw>
                </a:effectLst>
              </a:rPr>
              <a:t> όπως το όνομα, η διεύθυνση, η ημερομηνία γέννησης.  Έτσι υπάρχει κίνδυνος κλοπής προσωπικών δεδομένων από τρίτους. </a:t>
            </a:r>
            <a:endParaRPr lang="el-GR" sz="3000" i="1" spc="-1" dirty="0">
              <a:solidFill>
                <a:srgbClr val="000000"/>
              </a:solidFill>
              <a:effectLst>
                <a:outerShdw blurRad="38100" dist="38100" dir="2700000" algn="tl">
                  <a:srgbClr val="000000">
                    <a:alpha val="43137"/>
                  </a:srgbClr>
                </a:outerShdw>
              </a:effectLst>
            </a:endParaRPr>
          </a:p>
        </p:txBody>
      </p:sp>
      <p:pic>
        <p:nvPicPr>
          <p:cNvPr id="4" name="Θέση περιεχομένου 6"/>
          <p:cNvPicPr/>
          <p:nvPr/>
        </p:nvPicPr>
        <p:blipFill>
          <a:blip r:embed="rId2" cstate="print"/>
          <a:stretch/>
        </p:blipFill>
        <p:spPr>
          <a:xfrm>
            <a:off x="5868144" y="1412776"/>
            <a:ext cx="2952328" cy="41039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4 - Ορθογώνιο"/>
          <p:cNvSpPr/>
          <p:nvPr/>
        </p:nvSpPr>
        <p:spPr>
          <a:xfrm>
            <a:off x="0" y="0"/>
            <a:ext cx="9144000" cy="6858000"/>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260648"/>
            <a:ext cx="5000856" cy="584775"/>
          </a:xfrm>
          <a:prstGeom prst="rect">
            <a:avLst/>
          </a:prstGeom>
        </p:spPr>
        <p:txBody>
          <a:bodyPr wrap="none">
            <a:spAutoFit/>
          </a:bodyPr>
          <a:lstStyle/>
          <a:p>
            <a:pPr>
              <a:lnSpc>
                <a:spcPct val="100000"/>
              </a:lnSpc>
            </a:pPr>
            <a:r>
              <a:rPr lang="el-GR" sz="3200" i="1" u="sng" spc="-1" dirty="0" smtClean="0">
                <a:solidFill>
                  <a:srgbClr val="000000"/>
                </a:solidFill>
                <a:effectLst>
                  <a:outerShdw blurRad="38100" dist="38100" dir="2700000" algn="tl">
                    <a:srgbClr val="000000">
                      <a:alpha val="43137"/>
                    </a:srgbClr>
                  </a:outerShdw>
                </a:effectLst>
              </a:rPr>
              <a:t>4. Έλλειψη </a:t>
            </a:r>
            <a:r>
              <a:rPr lang="el-GR" sz="3200" i="1" u="sng" spc="-1" dirty="0" err="1" smtClean="0">
                <a:solidFill>
                  <a:srgbClr val="000000"/>
                </a:solidFill>
                <a:effectLst>
                  <a:outerShdw blurRad="38100" dist="38100" dir="2700000" algn="tl">
                    <a:srgbClr val="000000">
                      <a:alpha val="43137"/>
                    </a:srgbClr>
                  </a:outerShdw>
                </a:effectLst>
              </a:rPr>
              <a:t>γονεϊκού</a:t>
            </a:r>
            <a:r>
              <a:rPr lang="el-GR" sz="3200" i="1" u="sng" spc="-1" dirty="0" smtClean="0">
                <a:solidFill>
                  <a:srgbClr val="000000"/>
                </a:solidFill>
                <a:effectLst>
                  <a:outerShdw blurRad="38100" dist="38100" dir="2700000" algn="tl">
                    <a:srgbClr val="000000">
                      <a:alpha val="43137"/>
                    </a:srgbClr>
                  </a:outerShdw>
                </a:effectLst>
              </a:rPr>
              <a:t> ελέγχου</a:t>
            </a:r>
            <a:endParaRPr lang="el-GR" sz="3200" i="1" u="sng" spc="-1" dirty="0">
              <a:solidFill>
                <a:srgbClr val="000000"/>
              </a:solidFill>
              <a:effectLst>
                <a:outerShdw blurRad="38100" dist="38100" dir="2700000" algn="tl">
                  <a:srgbClr val="000000">
                    <a:alpha val="43137"/>
                  </a:srgbClr>
                </a:outerShdw>
              </a:effectLst>
            </a:endParaRPr>
          </a:p>
        </p:txBody>
      </p:sp>
      <p:sp>
        <p:nvSpPr>
          <p:cNvPr id="3" name="2 - Ορθογώνιο"/>
          <p:cNvSpPr/>
          <p:nvPr/>
        </p:nvSpPr>
        <p:spPr>
          <a:xfrm>
            <a:off x="179512" y="856357"/>
            <a:ext cx="5256584" cy="6001643"/>
          </a:xfrm>
          <a:prstGeom prst="rect">
            <a:avLst/>
          </a:prstGeom>
        </p:spPr>
        <p:txBody>
          <a:bodyPr wrap="square">
            <a:spAutoFit/>
          </a:bodyPr>
          <a:lstStyle/>
          <a:p>
            <a:pPr>
              <a:lnSpc>
                <a:spcPct val="100000"/>
              </a:lnSpc>
              <a:spcBef>
                <a:spcPts val="360"/>
              </a:spcBef>
            </a:pPr>
            <a:r>
              <a:rPr lang="el-GR" sz="3200" i="1" spc="-1" dirty="0" smtClean="0">
                <a:solidFill>
                  <a:srgbClr val="000000"/>
                </a:solidFill>
                <a:effectLst>
                  <a:outerShdw blurRad="38100" dist="38100" dir="2700000" algn="tl">
                    <a:srgbClr val="000000">
                      <a:alpha val="43137"/>
                    </a:srgbClr>
                  </a:outerShdw>
                </a:effectLst>
              </a:rPr>
              <a:t>Οι </a:t>
            </a:r>
            <a:r>
              <a:rPr lang="el-GR" sz="3200" b="1" i="1" spc="-1" dirty="0" smtClean="0">
                <a:solidFill>
                  <a:srgbClr val="000000"/>
                </a:solidFill>
                <a:effectLst>
                  <a:outerShdw blurRad="38100" dist="38100" dir="2700000" algn="tl">
                    <a:srgbClr val="000000">
                      <a:alpha val="43137"/>
                    </a:srgbClr>
                  </a:outerShdw>
                </a:effectLst>
              </a:rPr>
              <a:t>γονείς</a:t>
            </a:r>
            <a:r>
              <a:rPr lang="el-GR" sz="3200" i="1" spc="-1" dirty="0" smtClean="0">
                <a:solidFill>
                  <a:srgbClr val="000000"/>
                </a:solidFill>
                <a:effectLst>
                  <a:outerShdw blurRad="38100" dist="38100" dir="2700000" algn="tl">
                    <a:srgbClr val="000000">
                      <a:alpha val="43137"/>
                    </a:srgbClr>
                  </a:outerShdw>
                </a:effectLst>
              </a:rPr>
              <a:t> δεν έχουν την δυνατότητα να ελέγχουν με ποιους επικοινωνούν τα παιδιά τους και επομένως τα παιδιά να γίνονται ανεξέλεγκτα και μερικές φορές να βρίσκονται σε κίνδυνο. Δεν είναι λίγες οι φορές που μαθητές διακινούν προκλητικές φωτογραφίες, δικές τους ή συμμαθητών /συμμαθητριών τους.</a:t>
            </a:r>
            <a:endParaRPr lang="el-GR" sz="3200" i="1" spc="-1" dirty="0">
              <a:solidFill>
                <a:srgbClr val="000000"/>
              </a:solidFill>
              <a:effectLst>
                <a:outerShdw blurRad="38100" dist="38100" dir="2700000" algn="tl">
                  <a:srgbClr val="000000">
                    <a:alpha val="43137"/>
                  </a:srgbClr>
                </a:outerShdw>
              </a:effectLst>
            </a:endParaRPr>
          </a:p>
        </p:txBody>
      </p:sp>
      <p:pic>
        <p:nvPicPr>
          <p:cNvPr id="4" name="Θέση περιεχομένου 4"/>
          <p:cNvPicPr/>
          <p:nvPr/>
        </p:nvPicPr>
        <p:blipFill>
          <a:blip r:embed="rId2" cstate="print"/>
          <a:stretch/>
        </p:blipFill>
        <p:spPr>
          <a:xfrm>
            <a:off x="5436096" y="1556792"/>
            <a:ext cx="3384376" cy="41758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4 - Ορθογώνιο"/>
          <p:cNvSpPr/>
          <p:nvPr/>
        </p:nvSpPr>
        <p:spPr>
          <a:xfrm>
            <a:off x="0" y="0"/>
            <a:ext cx="9144000" cy="6858000"/>
          </a:xfrm>
          <a:prstGeom prst="rect">
            <a:avLst/>
          </a:prstGeom>
          <a:noFill/>
          <a:ln w="5715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35696" y="1700808"/>
            <a:ext cx="5454352" cy="3539430"/>
          </a:xfrm>
          <a:prstGeom prst="rect">
            <a:avLst/>
          </a:prstGeom>
        </p:spPr>
        <p:txBody>
          <a:bodyPr wrap="square">
            <a:spAutoFit/>
          </a:bodyPr>
          <a:lstStyle/>
          <a:p>
            <a:pPr algn="ctr">
              <a:lnSpc>
                <a:spcPct val="100000"/>
              </a:lnSpc>
              <a:spcBef>
                <a:spcPts val="360"/>
              </a:spcBef>
            </a:pPr>
            <a:r>
              <a:rPr lang="el-GR" sz="3200" i="1" spc="-1" dirty="0" smtClean="0">
                <a:effectLst>
                  <a:outerShdw blurRad="38100" dist="38100" dir="2700000" algn="tl">
                    <a:srgbClr val="000000">
                      <a:alpha val="43137"/>
                    </a:srgbClr>
                  </a:outerShdw>
                </a:effectLst>
              </a:rPr>
              <a:t>Το φαινόμενο αυτό, που ονομάζεται «</a:t>
            </a:r>
            <a:r>
              <a:rPr lang="el-GR" sz="3200" i="1" spc="-1" dirty="0" err="1" smtClean="0">
                <a:effectLst>
                  <a:outerShdw blurRad="38100" dist="38100" dir="2700000" algn="tl">
                    <a:srgbClr val="000000">
                      <a:alpha val="43137"/>
                    </a:srgbClr>
                  </a:outerShdw>
                </a:effectLst>
              </a:rPr>
              <a:t>sexting</a:t>
            </a:r>
            <a:r>
              <a:rPr lang="el-GR" sz="3200" i="1" spc="-1" dirty="0" smtClean="0">
                <a:effectLst>
                  <a:outerShdw blurRad="38100" dist="38100" dir="2700000" algn="tl">
                    <a:srgbClr val="000000">
                      <a:alpha val="43137"/>
                    </a:srgbClr>
                  </a:outerShdw>
                </a:effectLst>
              </a:rPr>
              <a:t>» , δεν είναι και τόσο σπάνιο, καθώς ήδη μεγάλη μερίδα εφήβων έχει δεχθεί μήνυμα με προκλητική φωτογραφία κάποιου γνωστού τους.</a:t>
            </a:r>
            <a:endParaRPr lang="el-GR" sz="3200" i="1" spc="-1" dirty="0">
              <a:effectLst>
                <a:outerShdw blurRad="38100" dist="38100" dir="2700000" algn="tl">
                  <a:srgbClr val="000000">
                    <a:alpha val="43137"/>
                  </a:srgbClr>
                </a:outerShdw>
              </a:effectLst>
            </a:endParaRPr>
          </a:p>
        </p:txBody>
      </p:sp>
      <p:sp>
        <p:nvSpPr>
          <p:cNvPr id="3" name="2 - Ορθογώνιο"/>
          <p:cNvSpPr/>
          <p:nvPr/>
        </p:nvSpPr>
        <p:spPr>
          <a:xfrm>
            <a:off x="0" y="0"/>
            <a:ext cx="9144000" cy="6858000"/>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27703" y="260648"/>
            <a:ext cx="4545603" cy="584775"/>
          </a:xfrm>
          <a:prstGeom prst="rect">
            <a:avLst/>
          </a:prstGeom>
        </p:spPr>
        <p:txBody>
          <a:bodyPr wrap="none">
            <a:spAutoFit/>
          </a:bodyPr>
          <a:lstStyle/>
          <a:p>
            <a:pPr marL="571680" indent="-571320" algn="ctr">
              <a:lnSpc>
                <a:spcPct val="100000"/>
              </a:lnSpc>
              <a:buClr>
                <a:srgbClr val="000000"/>
              </a:buClr>
            </a:pPr>
            <a:r>
              <a:rPr lang="el-GR" sz="3200" b="1" i="1" u="sng" spc="-1" dirty="0" smtClean="0">
                <a:solidFill>
                  <a:srgbClr val="000000"/>
                </a:solidFill>
                <a:effectLst>
                  <a:outerShdw blurRad="38100" dist="38100" dir="2700000" algn="tl">
                    <a:srgbClr val="000000">
                      <a:alpha val="43137"/>
                    </a:srgbClr>
                  </a:outerShdw>
                </a:effectLst>
              </a:rPr>
              <a:t>ΠΑΡΑΔΕΙΓΜΑΤΑ ΕΘΙΣΜΟΥ</a:t>
            </a:r>
            <a:endParaRPr lang="el-GR" sz="3200" b="1" i="1" u="sng" spc="-1" dirty="0">
              <a:solidFill>
                <a:srgbClr val="000000"/>
              </a:solidFill>
              <a:effectLst>
                <a:outerShdw blurRad="38100" dist="38100" dir="2700000" algn="tl">
                  <a:srgbClr val="000000">
                    <a:alpha val="43137"/>
                  </a:srgbClr>
                </a:outerShdw>
              </a:effectLst>
            </a:endParaRPr>
          </a:p>
        </p:txBody>
      </p:sp>
      <p:pic>
        <p:nvPicPr>
          <p:cNvPr id="3" name="Θέση περιεχομένου 4"/>
          <p:cNvPicPr/>
          <p:nvPr/>
        </p:nvPicPr>
        <p:blipFill>
          <a:blip r:embed="rId2" cstate="print"/>
          <a:stretch/>
        </p:blipFill>
        <p:spPr>
          <a:xfrm>
            <a:off x="899592" y="2060848"/>
            <a:ext cx="4032000" cy="374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pic>
        <p:nvPicPr>
          <p:cNvPr id="4" name="Θέση περιεχομένου 5"/>
          <p:cNvPicPr/>
          <p:nvPr/>
        </p:nvPicPr>
        <p:blipFill>
          <a:blip r:embed="rId3" cstate="print"/>
          <a:stretch/>
        </p:blipFill>
        <p:spPr>
          <a:xfrm>
            <a:off x="5148064" y="1556792"/>
            <a:ext cx="3459600" cy="432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sp>
        <p:nvSpPr>
          <p:cNvPr id="5" name="4 - Ορθογώνιο"/>
          <p:cNvSpPr/>
          <p:nvPr/>
        </p:nvSpPr>
        <p:spPr>
          <a:xfrm>
            <a:off x="0" y="0"/>
            <a:ext cx="9144000" cy="6858000"/>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39752" y="260648"/>
            <a:ext cx="4544962" cy="584775"/>
          </a:xfrm>
          <a:prstGeom prst="rect">
            <a:avLst/>
          </a:prstGeom>
        </p:spPr>
        <p:txBody>
          <a:bodyPr wrap="none">
            <a:spAutoFit/>
          </a:bodyPr>
          <a:lstStyle/>
          <a:p>
            <a:pPr marL="216000" indent="-216000">
              <a:buClr>
                <a:srgbClr val="000000"/>
              </a:buClr>
              <a:buSzPct val="45000"/>
            </a:pPr>
            <a:r>
              <a:rPr lang="el-GR" sz="3200" b="1" i="1" u="sng" spc="-1" dirty="0" smtClean="0">
                <a:solidFill>
                  <a:srgbClr val="000000"/>
                </a:solidFill>
                <a:effectLst>
                  <a:outerShdw blurRad="38100" dist="38100" dir="2700000" algn="tl">
                    <a:srgbClr val="000000">
                      <a:alpha val="43137"/>
                    </a:srgbClr>
                  </a:outerShdw>
                </a:effectLst>
              </a:rPr>
              <a:t>ΠΑΡΑΔΕΙΓΜΑΤΑ ΕΘΙΣΜΟΥ</a:t>
            </a:r>
            <a:endParaRPr lang="el-GR" sz="3200" b="1" i="1" u="sng" spc="-1" dirty="0">
              <a:solidFill>
                <a:srgbClr val="000000"/>
              </a:solidFill>
              <a:effectLst>
                <a:outerShdw blurRad="38100" dist="38100" dir="2700000" algn="tl">
                  <a:srgbClr val="000000">
                    <a:alpha val="43137"/>
                  </a:srgbClr>
                </a:outerShdw>
              </a:effectLst>
            </a:endParaRPr>
          </a:p>
        </p:txBody>
      </p:sp>
      <p:pic>
        <p:nvPicPr>
          <p:cNvPr id="3" name="2 - Εικόνα"/>
          <p:cNvPicPr/>
          <p:nvPr/>
        </p:nvPicPr>
        <p:blipFill>
          <a:blip r:embed="rId2" cstate="print"/>
          <a:stretch/>
        </p:blipFill>
        <p:spPr>
          <a:xfrm>
            <a:off x="395536" y="1268760"/>
            <a:ext cx="4633920" cy="252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pic>
        <p:nvPicPr>
          <p:cNvPr id="4" name="3 - Εικόνα"/>
          <p:cNvPicPr/>
          <p:nvPr/>
        </p:nvPicPr>
        <p:blipFill>
          <a:blip r:embed="rId3" cstate="print"/>
          <a:stretch/>
        </p:blipFill>
        <p:spPr>
          <a:xfrm>
            <a:off x="5400000" y="2160000"/>
            <a:ext cx="3456000" cy="374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pic>
        <p:nvPicPr>
          <p:cNvPr id="5" name="4 - Εικόνα"/>
          <p:cNvPicPr/>
          <p:nvPr/>
        </p:nvPicPr>
        <p:blipFill>
          <a:blip r:embed="rId4" cstate="print"/>
          <a:stretch/>
        </p:blipFill>
        <p:spPr>
          <a:xfrm>
            <a:off x="467544" y="4149080"/>
            <a:ext cx="4654800" cy="223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sp>
        <p:nvSpPr>
          <p:cNvPr id="6" name="5 - Ορθογώνιο"/>
          <p:cNvSpPr/>
          <p:nvPr/>
        </p:nvSpPr>
        <p:spPr>
          <a:xfrm>
            <a:off x="0" y="0"/>
            <a:ext cx="9144000" cy="6858000"/>
          </a:xfrm>
          <a:prstGeom prst="rect">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31640" y="476672"/>
            <a:ext cx="6849760" cy="584775"/>
          </a:xfrm>
          <a:prstGeom prst="rect">
            <a:avLst/>
          </a:prstGeom>
        </p:spPr>
        <p:txBody>
          <a:bodyPr wrap="none">
            <a:spAutoFit/>
          </a:bodyPr>
          <a:lstStyle/>
          <a:p>
            <a:r>
              <a:rPr lang="el-GR" sz="3200" b="1" i="1" u="sng" dirty="0" smtClean="0">
                <a:effectLst>
                  <a:outerShdw blurRad="38100" dist="38100" dir="2700000" algn="tl">
                    <a:srgbClr val="000000">
                      <a:alpha val="43137"/>
                    </a:srgbClr>
                  </a:outerShdw>
                </a:effectLst>
              </a:rPr>
              <a:t>ΣΥΜΠΕΡΑΣΜΑΤΑ ΤΗΣ ΔΗΜΟΣΚΟΠΗΣΗΣ</a:t>
            </a:r>
            <a:endParaRPr lang="el-GR" sz="3200" b="1" i="1" u="sng" dirty="0">
              <a:effectLst>
                <a:outerShdw blurRad="38100" dist="38100" dir="2700000" algn="tl">
                  <a:srgbClr val="000000">
                    <a:alpha val="43137"/>
                  </a:srgbClr>
                </a:outerShdw>
              </a:effectLst>
            </a:endParaRPr>
          </a:p>
        </p:txBody>
      </p:sp>
      <p:sp>
        <p:nvSpPr>
          <p:cNvPr id="3" name="2 - Ορθογώνιο"/>
          <p:cNvSpPr/>
          <p:nvPr/>
        </p:nvSpPr>
        <p:spPr>
          <a:xfrm>
            <a:off x="179512" y="1268760"/>
            <a:ext cx="8691286" cy="4524315"/>
          </a:xfrm>
          <a:prstGeom prst="rect">
            <a:avLst/>
          </a:prstGeom>
        </p:spPr>
        <p:txBody>
          <a:bodyPr wrap="square">
            <a:spAutoFit/>
          </a:bodyPr>
          <a:lstStyle/>
          <a:p>
            <a:pPr algn="ctr"/>
            <a:r>
              <a:rPr lang="el-GR" sz="3200" i="1" dirty="0" smtClean="0">
                <a:solidFill>
                  <a:srgbClr val="333333"/>
                </a:solidFill>
                <a:effectLst>
                  <a:outerShdw blurRad="38100" dist="38100" dir="2700000" algn="tl">
                    <a:srgbClr val="000000">
                      <a:alpha val="43137"/>
                    </a:srgbClr>
                  </a:outerShdw>
                </a:effectLst>
                <a:latin typeface="Calibri" pitchFamily="34" charset="0"/>
              </a:rPr>
              <a:t>Το κινητό τηλέφωνο αποτελεί σήμερα </a:t>
            </a:r>
            <a:r>
              <a:rPr lang="el-GR" sz="3200" b="1" i="1" dirty="0" smtClean="0">
                <a:solidFill>
                  <a:srgbClr val="333333"/>
                </a:solidFill>
                <a:effectLst>
                  <a:outerShdw blurRad="38100" dist="38100" dir="2700000" algn="tl">
                    <a:srgbClr val="000000">
                      <a:alpha val="43137"/>
                    </a:srgbClr>
                  </a:outerShdw>
                </a:effectLst>
                <a:latin typeface="Calibri" pitchFamily="34" charset="0"/>
              </a:rPr>
              <a:t>αναπόσπαστο κομμάτι </a:t>
            </a:r>
            <a:r>
              <a:rPr lang="el-GR" sz="3200" i="1" dirty="0" smtClean="0">
                <a:solidFill>
                  <a:srgbClr val="333333"/>
                </a:solidFill>
                <a:effectLst>
                  <a:outerShdw blurRad="38100" dist="38100" dir="2700000" algn="tl">
                    <a:srgbClr val="000000">
                      <a:alpha val="43137"/>
                    </a:srgbClr>
                  </a:outerShdw>
                </a:effectLst>
                <a:latin typeface="Calibri" pitchFamily="34" charset="0"/>
              </a:rPr>
              <a:t>της καθημερινότητας των εφήβων, όχι μόνο για να τηλεφωνούν σε φίλους και να ανταλλάσσουν «βροχή» γραπτά μηνύματα, αλλά και - όλο και περισσότερο- για να παίζουν παιχνίδια, να παίρνουν φωτογραφίες, να ανταλλάσσουν βίντεο ή να συνδέονται στο Διαδίκτυο.</a:t>
            </a:r>
            <a:r>
              <a:rPr lang="el-GR" sz="3200" dirty="0" smtClean="0">
                <a:solidFill>
                  <a:srgbClr val="333333"/>
                </a:solidFill>
                <a:latin typeface="Calibri" pitchFamily="34" charset="0"/>
              </a:rPr>
              <a:t> </a:t>
            </a:r>
            <a:endParaRPr lang="el-GR" sz="3200" dirty="0" smtClean="0">
              <a:latin typeface="Calibri" pitchFamily="34" charset="0"/>
            </a:endParaRPr>
          </a:p>
          <a:p>
            <a:endParaRPr lang="el-GR" sz="3200" dirty="0"/>
          </a:p>
        </p:txBody>
      </p:sp>
      <p:sp>
        <p:nvSpPr>
          <p:cNvPr id="4" name="3 - Ορθογώνιο"/>
          <p:cNvSpPr/>
          <p:nvPr/>
        </p:nvSpPr>
        <p:spPr>
          <a:xfrm>
            <a:off x="0" y="0"/>
            <a:ext cx="9144000" cy="6858000"/>
          </a:xfrm>
          <a:prstGeom prst="rect">
            <a:avLst/>
          </a:prstGeom>
          <a:noFill/>
          <a:ln w="571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4\Desktop\fe42a1590239a10d75c929e8f21547d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2564904"/>
            <a:ext cx="4172499" cy="31409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 xmlns:a14="http://schemas.microsoft.com/office/drawing/2010/main">
                <a:solidFill>
                  <a:srgbClr val="FFFFFF"/>
                </a:solidFill>
              </a14:hiddenFill>
            </a:ext>
          </a:extLst>
        </p:spPr>
      </p:pic>
      <p:sp>
        <p:nvSpPr>
          <p:cNvPr id="3" name="2 - Ορθογώνιο"/>
          <p:cNvSpPr/>
          <p:nvPr/>
        </p:nvSpPr>
        <p:spPr>
          <a:xfrm>
            <a:off x="0" y="260648"/>
            <a:ext cx="9037512" cy="1938992"/>
          </a:xfrm>
          <a:prstGeom prst="rect">
            <a:avLst/>
          </a:prstGeom>
        </p:spPr>
        <p:txBody>
          <a:bodyPr wrap="square">
            <a:spAutoFit/>
          </a:bodyPr>
          <a:lstStyle/>
          <a:p>
            <a:pPr algn="ctr"/>
            <a:r>
              <a:rPr lang="el-GR" sz="3000" i="1" dirty="0" smtClean="0">
                <a:ln w="11430"/>
                <a:effectLst>
                  <a:outerShdw blurRad="50800" dist="39000" dir="5460000" algn="tl">
                    <a:srgbClr val="000000">
                      <a:alpha val="38000"/>
                    </a:srgbClr>
                  </a:outerShdw>
                </a:effectLst>
              </a:rPr>
              <a:t>Σύμφωνα με αναφορά του αμερικανικού έργου </a:t>
            </a:r>
            <a:r>
              <a:rPr lang="el-GR" sz="3000" b="1" i="1" dirty="0" smtClean="0">
                <a:ln w="11430"/>
                <a:effectLst>
                  <a:outerShdw blurRad="50800" dist="39000" dir="5460000" algn="tl">
                    <a:srgbClr val="000000">
                      <a:alpha val="38000"/>
                    </a:srgbClr>
                  </a:outerShdw>
                </a:effectLst>
              </a:rPr>
              <a:t>« </a:t>
            </a:r>
            <a:r>
              <a:rPr lang="el-GR" sz="3000" b="1" i="1" dirty="0" err="1" smtClean="0">
                <a:ln w="11430"/>
                <a:effectLst>
                  <a:outerShdw blurRad="50800" dist="39000" dir="5460000" algn="tl">
                    <a:srgbClr val="000000">
                      <a:alpha val="38000"/>
                    </a:srgbClr>
                  </a:outerShdw>
                </a:effectLst>
              </a:rPr>
              <a:t>Pew</a:t>
            </a:r>
            <a:r>
              <a:rPr lang="el-GR" sz="3000" b="1" i="1" dirty="0" smtClean="0">
                <a:ln w="11430"/>
                <a:effectLst>
                  <a:outerShdw blurRad="50800" dist="39000" dir="5460000" algn="tl">
                    <a:srgbClr val="000000">
                      <a:alpha val="38000"/>
                    </a:srgbClr>
                  </a:outerShdw>
                </a:effectLst>
              </a:rPr>
              <a:t> Internet </a:t>
            </a:r>
            <a:r>
              <a:rPr lang="el-GR" sz="3000" b="1" i="1" dirty="0" err="1" smtClean="0">
                <a:ln w="11430"/>
                <a:effectLst>
                  <a:outerShdw blurRad="50800" dist="39000" dir="5460000" algn="tl">
                    <a:srgbClr val="000000">
                      <a:alpha val="38000"/>
                    </a:srgbClr>
                  </a:outerShdw>
                </a:effectLst>
              </a:rPr>
              <a:t>and</a:t>
            </a:r>
            <a:r>
              <a:rPr lang="el-GR" sz="3000" b="1" i="1" dirty="0" smtClean="0">
                <a:ln w="11430"/>
                <a:effectLst>
                  <a:outerShdw blurRad="50800" dist="39000" dir="5460000" algn="tl">
                    <a:srgbClr val="000000">
                      <a:alpha val="38000"/>
                    </a:srgbClr>
                  </a:outerShdw>
                </a:effectLst>
              </a:rPr>
              <a:t> </a:t>
            </a:r>
            <a:r>
              <a:rPr lang="el-GR" sz="3000" b="1" i="1" dirty="0" err="1" smtClean="0">
                <a:ln w="11430"/>
                <a:effectLst>
                  <a:outerShdw blurRad="50800" dist="39000" dir="5460000" algn="tl">
                    <a:srgbClr val="000000">
                      <a:alpha val="38000"/>
                    </a:srgbClr>
                  </a:outerShdw>
                </a:effectLst>
              </a:rPr>
              <a:t>American</a:t>
            </a:r>
            <a:r>
              <a:rPr lang="el-GR" sz="3000" b="1" i="1" dirty="0" smtClean="0">
                <a:ln w="11430"/>
                <a:effectLst>
                  <a:outerShdw blurRad="50800" dist="39000" dir="5460000" algn="tl">
                    <a:srgbClr val="000000">
                      <a:alpha val="38000"/>
                    </a:srgbClr>
                  </a:outerShdw>
                </a:effectLst>
              </a:rPr>
              <a:t> </a:t>
            </a:r>
            <a:r>
              <a:rPr lang="el-GR" sz="3000" b="1" i="1" dirty="0" err="1" smtClean="0">
                <a:ln w="11430"/>
                <a:effectLst>
                  <a:outerShdw blurRad="50800" dist="39000" dir="5460000" algn="tl">
                    <a:srgbClr val="000000">
                      <a:alpha val="38000"/>
                    </a:srgbClr>
                  </a:outerShdw>
                </a:effectLst>
              </a:rPr>
              <a:t>Life</a:t>
            </a:r>
            <a:r>
              <a:rPr lang="el-GR" sz="3000" b="1" i="1" dirty="0" smtClean="0">
                <a:ln w="11430"/>
                <a:effectLst>
                  <a:outerShdw blurRad="50800" dist="39000" dir="5460000" algn="tl">
                    <a:srgbClr val="000000">
                      <a:alpha val="38000"/>
                    </a:srgbClr>
                  </a:outerShdw>
                </a:effectLst>
              </a:rPr>
              <a:t> Project»</a:t>
            </a:r>
            <a:r>
              <a:rPr lang="el-GR" sz="3000" i="1" dirty="0" smtClean="0">
                <a:ln w="11430"/>
                <a:effectLst>
                  <a:outerShdw blurRad="50800" dist="39000" dir="5460000" algn="tl">
                    <a:srgbClr val="000000">
                      <a:alpha val="38000"/>
                    </a:srgbClr>
                  </a:outerShdw>
                </a:effectLst>
              </a:rPr>
              <a:t> είναι τόσο δυνατή η εξάρτηση των εφήβων από το κινητό τους, που τέσσερις στους πέντε δηλώνουν ότι το έχουν κάτω από το</a:t>
            </a:r>
            <a:endParaRPr lang="el-GR" sz="3000" i="1" dirty="0"/>
          </a:p>
        </p:txBody>
      </p:sp>
      <p:sp>
        <p:nvSpPr>
          <p:cNvPr id="4" name="3 - Ορθογώνιο"/>
          <p:cNvSpPr/>
          <p:nvPr/>
        </p:nvSpPr>
        <p:spPr>
          <a:xfrm>
            <a:off x="179512" y="2132856"/>
            <a:ext cx="4644008" cy="4247317"/>
          </a:xfrm>
          <a:prstGeom prst="rect">
            <a:avLst/>
          </a:prstGeom>
        </p:spPr>
        <p:txBody>
          <a:bodyPr wrap="square">
            <a:spAutoFit/>
          </a:bodyPr>
          <a:lstStyle/>
          <a:p>
            <a:r>
              <a:rPr lang="el-GR" sz="3000" i="1" dirty="0" smtClean="0">
                <a:ln w="11430"/>
                <a:effectLst>
                  <a:outerShdw blurRad="50800" dist="39000" dir="5460000" algn="tl">
                    <a:srgbClr val="000000">
                      <a:alpha val="38000"/>
                    </a:srgbClr>
                  </a:outerShdw>
                </a:effectLst>
              </a:rPr>
              <a:t>το μαξιλάρι τους ή δίπλα στο κρεβάτι τους όταν κοιμούνται, είτε για να ανταλλάξουν SMS αργά τη νύχτα, είτε για να ξυπνήσουν χρησιμοποιώντας την ενσωματωμένη λειτουργία αφύπνισης.</a:t>
            </a:r>
            <a:endParaRPr lang="el-GR" sz="3000" i="1" dirty="0"/>
          </a:p>
        </p:txBody>
      </p:sp>
      <p:sp>
        <p:nvSpPr>
          <p:cNvPr id="5" name="4 - Ορθογώνιο"/>
          <p:cNvSpPr/>
          <p:nvPr/>
        </p:nvSpPr>
        <p:spPr>
          <a:xfrm>
            <a:off x="0" y="0"/>
            <a:ext cx="9144000" cy="6858000"/>
          </a:xfrm>
          <a:prstGeom prst="rect">
            <a:avLst/>
          </a:prstGeom>
          <a:noFill/>
          <a:ln w="571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b="1" i="1" u="sng" dirty="0" smtClean="0">
                <a:effectLst>
                  <a:outerShdw blurRad="38100" dist="38100" dir="2700000" algn="tl">
                    <a:srgbClr val="000000">
                      <a:alpha val="43137"/>
                    </a:srgbClr>
                  </a:outerShdw>
                </a:effectLst>
              </a:rPr>
              <a:t>ΕΙΣΑΓΩΓΗ</a:t>
            </a:r>
            <a:br>
              <a:rPr lang="el-GR" b="1" i="1" u="sng" dirty="0" smtClean="0">
                <a:effectLst>
                  <a:outerShdw blurRad="38100" dist="38100" dir="2700000" algn="tl">
                    <a:srgbClr val="000000">
                      <a:alpha val="43137"/>
                    </a:srgbClr>
                  </a:outerShdw>
                </a:effectLst>
              </a:rPr>
            </a:br>
            <a:endParaRPr lang="el-GR" i="1" dirty="0">
              <a:effectLst>
                <a:outerShdw blurRad="38100" dist="38100" dir="2700000" algn="tl">
                  <a:srgbClr val="000000">
                    <a:alpha val="43137"/>
                  </a:srgbClr>
                </a:outerShdw>
              </a:effectLst>
            </a:endParaRPr>
          </a:p>
        </p:txBody>
      </p:sp>
      <p:sp>
        <p:nvSpPr>
          <p:cNvPr id="3" name="2 - Υπότιτλος"/>
          <p:cNvSpPr>
            <a:spLocks noGrp="1"/>
          </p:cNvSpPr>
          <p:nvPr>
            <p:ph idx="1"/>
          </p:nvPr>
        </p:nvSpPr>
        <p:spPr>
          <a:xfrm>
            <a:off x="357158" y="1214422"/>
            <a:ext cx="4357718" cy="5168905"/>
          </a:xfrm>
          <a:solidFill>
            <a:schemeClr val="bg1"/>
          </a:solidFill>
        </p:spPr>
        <p:txBody>
          <a:bodyPr>
            <a:normAutofit fontScale="77500" lnSpcReduction="20000"/>
          </a:bodyPr>
          <a:lstStyle/>
          <a:p>
            <a:pPr algn="ctr">
              <a:buNone/>
            </a:pPr>
            <a:r>
              <a:rPr lang="el-GR" sz="3500" i="1" dirty="0" smtClean="0">
                <a:effectLst>
                  <a:outerShdw blurRad="38100" dist="38100" dir="2700000" algn="tl">
                    <a:srgbClr val="000000">
                      <a:alpha val="43137"/>
                    </a:srgbClr>
                  </a:outerShdw>
                </a:effectLst>
              </a:rPr>
              <a:t>     Στις μέρες μας, η χρήση του κινητού τηλεφώνου, τόσο από ενήλικες όσο και από παιδιά έχει γίνει πλέον </a:t>
            </a:r>
            <a:r>
              <a:rPr lang="el-GR" sz="3500" b="1" i="1" dirty="0" smtClean="0">
                <a:effectLst>
                  <a:outerShdw blurRad="38100" dist="38100" dir="2700000" algn="tl">
                    <a:srgbClr val="000000">
                      <a:alpha val="43137"/>
                    </a:srgbClr>
                  </a:outerShdw>
                </a:effectLst>
              </a:rPr>
              <a:t>απαραίτητη</a:t>
            </a:r>
            <a:r>
              <a:rPr lang="el-GR" sz="3500" i="1" dirty="0" smtClean="0">
                <a:effectLst>
                  <a:outerShdw blurRad="38100" dist="38100" dir="2700000" algn="tl">
                    <a:srgbClr val="000000">
                      <a:alpha val="43137"/>
                    </a:srgbClr>
                  </a:outerShdw>
                </a:effectLst>
              </a:rPr>
              <a:t> στη καθημερινότητα τους . Πράγματι, το κινητό τηλέφωνο έχει εισχωρήσει για τα καλά στη ζωή μας και χωρίς συνειδητά να το αντιλαμβανόμαστε, το χρησιμοποιούμε περισσότερες ώρες απ’ όσες νομίζουμε. </a:t>
            </a:r>
            <a:endParaRPr lang="el-GR" sz="3000" i="1" dirty="0">
              <a:solidFill>
                <a:schemeClr val="tx1"/>
              </a:solidFill>
              <a:effectLst>
                <a:outerShdw blurRad="38100" dist="38100" dir="2700000" algn="tl">
                  <a:srgbClr val="000000">
                    <a:alpha val="43137"/>
                  </a:srgbClr>
                </a:outerShdw>
              </a:effectLst>
            </a:endParaRPr>
          </a:p>
        </p:txBody>
      </p:sp>
      <p:pic>
        <p:nvPicPr>
          <p:cNvPr id="5" name="4 - Εικόνα" descr="kinta.JPG"/>
          <p:cNvPicPr>
            <a:picLocks noChangeAspect="1"/>
          </p:cNvPicPr>
          <p:nvPr/>
        </p:nvPicPr>
        <p:blipFill>
          <a:blip r:embed="rId2" cstate="print"/>
          <a:stretch>
            <a:fillRect/>
          </a:stretch>
        </p:blipFill>
        <p:spPr>
          <a:xfrm>
            <a:off x="5000628" y="1357298"/>
            <a:ext cx="3952881" cy="44291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5 - Ορθογώνιο"/>
          <p:cNvSpPr/>
          <p:nvPr/>
        </p:nvSpPr>
        <p:spPr>
          <a:xfrm>
            <a:off x="0" y="0"/>
            <a:ext cx="9144000" cy="6858000"/>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ppt_x</p:attrName>
                                        </p:attrNameLst>
                                      </p:cBhvr>
                                      <p:tavLst>
                                        <p:tav tm="0">
                                          <p:val>
                                            <p:strVal val="#ppt_x-.2"/>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1340768"/>
            <a:ext cx="7488832" cy="4031873"/>
          </a:xfrm>
          <a:prstGeom prst="rect">
            <a:avLst/>
          </a:prstGeom>
        </p:spPr>
        <p:txBody>
          <a:bodyPr wrap="square">
            <a:spAutoFit/>
          </a:bodyPr>
          <a:lstStyle/>
          <a:p>
            <a:pPr algn="ctr"/>
            <a:r>
              <a:rPr lang="el-GR" sz="3200" i="1" dirty="0" smtClean="0">
                <a:effectLst>
                  <a:outerShdw blurRad="38100" dist="38100" dir="2700000" algn="tl">
                    <a:srgbClr val="000000">
                      <a:alpha val="43137"/>
                    </a:srgbClr>
                  </a:outerShdw>
                </a:effectLst>
              </a:rPr>
              <a:t>Τα κινητά γίνονται όλο και πιο εξελιγμένα και οι έφηβοι προσαρμόζονται όλο και πιο γρήγορα στην κινητή τεχνολογία. Η </a:t>
            </a:r>
            <a:r>
              <a:rPr lang="el-GR" sz="3200" i="1" dirty="0" err="1" smtClean="0">
                <a:effectLst>
                  <a:outerShdw blurRad="38100" dist="38100" dir="2700000" algn="tl">
                    <a:srgbClr val="000000">
                      <a:alpha val="43137"/>
                    </a:srgbClr>
                  </a:outerShdw>
                </a:effectLst>
              </a:rPr>
              <a:t>Amanda</a:t>
            </a:r>
            <a:r>
              <a:rPr lang="el-GR" sz="3200" i="1" dirty="0" smtClean="0">
                <a:effectLst>
                  <a:outerShdw blurRad="38100" dist="38100" dir="2700000" algn="tl">
                    <a:srgbClr val="000000">
                      <a:alpha val="43137"/>
                    </a:srgbClr>
                  </a:outerShdw>
                </a:effectLst>
              </a:rPr>
              <a:t> </a:t>
            </a:r>
            <a:r>
              <a:rPr lang="el-GR" sz="3200" i="1" dirty="0" err="1" smtClean="0">
                <a:effectLst>
                  <a:outerShdw blurRad="38100" dist="38100" dir="2700000" algn="tl">
                    <a:srgbClr val="000000">
                      <a:alpha val="43137"/>
                    </a:srgbClr>
                  </a:outerShdw>
                </a:effectLst>
              </a:rPr>
              <a:t>Lenhart</a:t>
            </a:r>
            <a:r>
              <a:rPr lang="el-GR" sz="3200" i="1" dirty="0" smtClean="0">
                <a:effectLst>
                  <a:outerShdw blurRad="38100" dist="38100" dir="2700000" algn="tl">
                    <a:srgbClr val="000000">
                      <a:alpha val="43137"/>
                    </a:srgbClr>
                  </a:outerShdw>
                </a:effectLst>
              </a:rPr>
              <a:t>, που ανήκει στην ομάδα των συγγραφέων της παραπάνω αναφοράς, σχολιάζει: «Το κινητό έγινε ένα εργαλείο που τους βοηθάει να ζουν και να καταγράφουν τη ζωή τους».</a:t>
            </a:r>
            <a:endParaRPr lang="el-GR" sz="3200" i="1" dirty="0">
              <a:effectLst>
                <a:outerShdw blurRad="38100" dist="38100" dir="2700000" algn="tl">
                  <a:srgbClr val="000000">
                    <a:alpha val="43137"/>
                  </a:srgbClr>
                </a:outerShdw>
              </a:effectLst>
            </a:endParaRPr>
          </a:p>
        </p:txBody>
      </p:sp>
      <p:sp>
        <p:nvSpPr>
          <p:cNvPr id="3" name="2 - Ορθογώνιο"/>
          <p:cNvSpPr/>
          <p:nvPr/>
        </p:nvSpPr>
        <p:spPr>
          <a:xfrm>
            <a:off x="0" y="0"/>
            <a:ext cx="9144000" cy="6858000"/>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260648"/>
            <a:ext cx="9144000" cy="2062103"/>
          </a:xfrm>
          <a:prstGeom prst="rect">
            <a:avLst/>
          </a:prstGeom>
        </p:spPr>
        <p:txBody>
          <a:bodyPr wrap="square">
            <a:spAutoFit/>
          </a:bodyPr>
          <a:lstStyle/>
          <a:p>
            <a:pPr algn="ctr"/>
            <a:r>
              <a:rPr lang="el-GR" sz="3200" i="1" dirty="0" smtClean="0">
                <a:effectLst>
                  <a:outerShdw blurRad="38100" dist="38100" dir="2700000" algn="tl">
                    <a:srgbClr val="000000">
                      <a:alpha val="43137"/>
                    </a:srgbClr>
                  </a:outerShdw>
                </a:effectLst>
              </a:rPr>
              <a:t>Το 74% των Ελλήνων διαβάζει τα </a:t>
            </a:r>
            <a:r>
              <a:rPr lang="en-US" sz="3200" i="1" dirty="0" smtClean="0">
                <a:effectLst>
                  <a:outerShdw blurRad="38100" dist="38100" dir="2700000" algn="tl">
                    <a:srgbClr val="000000">
                      <a:alpha val="43137"/>
                    </a:srgbClr>
                  </a:outerShdw>
                </a:effectLst>
              </a:rPr>
              <a:t>mail </a:t>
            </a:r>
            <a:r>
              <a:rPr lang="el-GR" sz="3200" i="1" dirty="0" smtClean="0">
                <a:effectLst>
                  <a:outerShdw blurRad="38100" dist="38100" dir="2700000" algn="tl">
                    <a:srgbClr val="000000">
                      <a:alpha val="43137"/>
                    </a:srgbClr>
                  </a:outerShdw>
                </a:effectLst>
              </a:rPr>
              <a:t>του</a:t>
            </a:r>
            <a:r>
              <a:rPr lang="en-US" sz="3200" i="1" dirty="0" smtClean="0">
                <a:effectLst>
                  <a:outerShdw blurRad="38100" dist="38100" dir="2700000" algn="tl">
                    <a:srgbClr val="000000">
                      <a:alpha val="43137"/>
                    </a:srgbClr>
                  </a:outerShdw>
                </a:effectLst>
              </a:rPr>
              <a:t> </a:t>
            </a:r>
            <a:r>
              <a:rPr lang="el-GR" sz="3200" i="1" dirty="0" smtClean="0">
                <a:effectLst>
                  <a:outerShdw blurRad="38100" dist="38100" dir="2700000" algn="tl">
                    <a:srgbClr val="000000">
                      <a:alpha val="43137"/>
                    </a:srgbClr>
                  </a:outerShdw>
                </a:effectLst>
              </a:rPr>
              <a:t>,</a:t>
            </a:r>
            <a:r>
              <a:rPr lang="en-US" sz="3200" i="1" dirty="0" smtClean="0">
                <a:effectLst>
                  <a:outerShdw blurRad="38100" dist="38100" dir="2700000" algn="tl">
                    <a:srgbClr val="000000">
                      <a:alpha val="43137"/>
                    </a:srgbClr>
                  </a:outerShdw>
                </a:effectLst>
              </a:rPr>
              <a:t> </a:t>
            </a:r>
            <a:r>
              <a:rPr lang="el-GR" sz="3200" i="1" dirty="0" smtClean="0">
                <a:effectLst>
                  <a:outerShdw blurRad="38100" dist="38100" dir="2700000" algn="tl">
                    <a:srgbClr val="000000">
                      <a:alpha val="43137"/>
                    </a:srgbClr>
                  </a:outerShdw>
                </a:effectLst>
              </a:rPr>
              <a:t>πλοηγείται στα </a:t>
            </a:r>
            <a:r>
              <a:rPr lang="en-US" sz="3200" i="1" dirty="0" smtClean="0">
                <a:effectLst>
                  <a:outerShdw blurRad="38100" dist="38100" dir="2700000" algn="tl">
                    <a:srgbClr val="000000">
                      <a:alpha val="43137"/>
                    </a:srgbClr>
                  </a:outerShdw>
                </a:effectLst>
              </a:rPr>
              <a:t>social media </a:t>
            </a:r>
            <a:r>
              <a:rPr lang="el-GR" sz="3200" i="1" dirty="0" smtClean="0">
                <a:effectLst>
                  <a:outerShdw blurRad="38100" dist="38100" dir="2700000" algn="tl">
                    <a:srgbClr val="000000">
                      <a:alpha val="43137"/>
                    </a:srgbClr>
                  </a:outerShdw>
                </a:effectLst>
              </a:rPr>
              <a:t>και στέλνει μηνύματα</a:t>
            </a:r>
          </a:p>
          <a:p>
            <a:pPr algn="ctr"/>
            <a:r>
              <a:rPr lang="el-GR" sz="3200" i="1" dirty="0" smtClean="0">
                <a:effectLst>
                  <a:outerShdw blurRad="38100" dist="38100" dir="2700000" algn="tl">
                    <a:srgbClr val="000000">
                      <a:alpha val="43137"/>
                    </a:srgbClr>
                  </a:outerShdw>
                </a:effectLst>
              </a:rPr>
              <a:t>από το κινητό του πριν πάει για ύπνο. Το 58% ελέγχει το </a:t>
            </a:r>
            <a:r>
              <a:rPr lang="en-US" sz="3200" i="1" dirty="0" err="1" smtClean="0">
                <a:effectLst>
                  <a:outerShdw blurRad="38100" dist="38100" dir="2700000" algn="tl">
                    <a:srgbClr val="000000">
                      <a:alpha val="43137"/>
                    </a:srgbClr>
                  </a:outerShdw>
                </a:effectLst>
              </a:rPr>
              <a:t>smartphone</a:t>
            </a:r>
            <a:r>
              <a:rPr lang="en-US" sz="3200" i="1" dirty="0" smtClean="0">
                <a:effectLst>
                  <a:outerShdw blurRad="38100" dist="38100" dir="2700000" algn="tl">
                    <a:srgbClr val="000000">
                      <a:alpha val="43137"/>
                    </a:srgbClr>
                  </a:outerShdw>
                </a:effectLst>
              </a:rPr>
              <a:t> </a:t>
            </a:r>
            <a:r>
              <a:rPr lang="el-GR" sz="3200" i="1" dirty="0" smtClean="0">
                <a:effectLst>
                  <a:outerShdw blurRad="38100" dist="38100" dir="2700000" algn="tl">
                    <a:srgbClr val="000000">
                      <a:alpha val="43137"/>
                    </a:srgbClr>
                  </a:outerShdw>
                </a:effectLst>
              </a:rPr>
              <a:t>του αμέσως μόλις ξυπνήσει. </a:t>
            </a:r>
          </a:p>
        </p:txBody>
      </p:sp>
      <p:sp>
        <p:nvSpPr>
          <p:cNvPr id="4" name="3 - Ορθογώνιο"/>
          <p:cNvSpPr/>
          <p:nvPr/>
        </p:nvSpPr>
        <p:spPr>
          <a:xfrm>
            <a:off x="323528" y="2564904"/>
            <a:ext cx="4896544" cy="4031873"/>
          </a:xfrm>
          <a:prstGeom prst="rect">
            <a:avLst/>
          </a:prstGeom>
        </p:spPr>
        <p:txBody>
          <a:bodyPr wrap="square">
            <a:spAutoFit/>
          </a:bodyPr>
          <a:lstStyle/>
          <a:p>
            <a:r>
              <a:rPr lang="el-GR" sz="3200" i="1" dirty="0" smtClean="0">
                <a:effectLst>
                  <a:outerShdw blurRad="38100" dist="38100" dir="2700000" algn="tl">
                    <a:srgbClr val="000000">
                      <a:alpha val="43137"/>
                    </a:srgbClr>
                  </a:outerShdw>
                </a:effectLst>
              </a:rPr>
              <a:t>Πρόκειται για έναν</a:t>
            </a:r>
          </a:p>
          <a:p>
            <a:r>
              <a:rPr lang="el-GR" sz="3200" i="1" dirty="0" smtClean="0">
                <a:effectLst>
                  <a:outerShdw blurRad="38100" dist="38100" dir="2700000" algn="tl">
                    <a:srgbClr val="000000">
                      <a:alpha val="43137"/>
                    </a:srgbClr>
                  </a:outerShdw>
                </a:effectLst>
              </a:rPr>
              <a:t>εκ των βασικών λόγων, που το 53% παίρνει το κινητό του στο κρεβάτι- με τον 1 στους 10 μάλιστα, να παραδέχεται πως τον παίρνει ο ύπνος με το </a:t>
            </a:r>
            <a:r>
              <a:rPr lang="en-US" sz="3200" i="1" dirty="0" err="1" smtClean="0">
                <a:effectLst>
                  <a:outerShdw blurRad="38100" dist="38100" dir="2700000" algn="tl">
                    <a:srgbClr val="000000">
                      <a:alpha val="43137"/>
                    </a:srgbClr>
                  </a:outerShdw>
                </a:effectLst>
              </a:rPr>
              <a:t>smartphone</a:t>
            </a:r>
            <a:r>
              <a:rPr lang="en-US" sz="3200" i="1" dirty="0" smtClean="0">
                <a:effectLst>
                  <a:outerShdw blurRad="38100" dist="38100" dir="2700000" algn="tl">
                    <a:srgbClr val="000000">
                      <a:alpha val="43137"/>
                    </a:srgbClr>
                  </a:outerShdw>
                </a:effectLst>
              </a:rPr>
              <a:t> </a:t>
            </a:r>
            <a:r>
              <a:rPr lang="el-GR" sz="3200" i="1" dirty="0" smtClean="0">
                <a:effectLst>
                  <a:outerShdw blurRad="38100" dist="38100" dir="2700000" algn="tl">
                    <a:srgbClr val="000000">
                      <a:alpha val="43137"/>
                    </a:srgbClr>
                  </a:outerShdw>
                </a:effectLst>
              </a:rPr>
              <a:t>στα χέρια.</a:t>
            </a:r>
            <a:endParaRPr lang="el-GR" sz="3200" dirty="0"/>
          </a:p>
        </p:txBody>
      </p:sp>
      <p:pic>
        <p:nvPicPr>
          <p:cNvPr id="6" name="Picture 2" descr="ÎÏÎ¿ÏÎ­Î»ÎµÏÎ¼Î± ÎµÎ¹ÎºÏÎ½Î±Ï Î³Î¹Î± ÎµÏÎ·Î²Î¿Ï Î¼Îµ ÏÎ¿ ÎºÎ¹Î½Î·ÏÎ¿ ÏÏÎ¿ ÎºÏÎµÎ²Î±ÏÎ¹"/>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088" y="2852936"/>
            <a:ext cx="3466311"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 xmlns:a14="http://schemas.microsoft.com/office/drawing/2010/main">
                <a:solidFill>
                  <a:srgbClr val="FFFFFF"/>
                </a:solidFill>
              </a14:hiddenFill>
            </a:ext>
          </a:extLst>
        </p:spPr>
      </p:pic>
      <p:sp>
        <p:nvSpPr>
          <p:cNvPr id="7" name="6 - Ορθογώνιο"/>
          <p:cNvSpPr/>
          <p:nvPr/>
        </p:nvSpPr>
        <p:spPr>
          <a:xfrm>
            <a:off x="0" y="0"/>
            <a:ext cx="9144000" cy="6858000"/>
          </a:xfrm>
          <a:prstGeom prst="rect">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rot="10800000" flipV="1">
            <a:off x="251520" y="836712"/>
            <a:ext cx="4824536" cy="5016758"/>
          </a:xfrm>
          <a:prstGeom prst="rect">
            <a:avLst/>
          </a:prstGeom>
        </p:spPr>
        <p:txBody>
          <a:bodyPr wrap="square">
            <a:spAutoFit/>
          </a:bodyPr>
          <a:lstStyle/>
          <a:p>
            <a:r>
              <a:rPr lang="el-GR" sz="3200" i="1" dirty="0" smtClean="0">
                <a:effectLst>
                  <a:outerShdw blurRad="38100" dist="38100" dir="2700000" algn="tl">
                    <a:srgbClr val="000000">
                      <a:alpha val="43137"/>
                    </a:srgbClr>
                  </a:outerShdw>
                </a:effectLst>
              </a:rPr>
              <a:t>Τέλος, έχοντας το κινητό ως μέσο ενδυνάμωσης της ανθρώπινης επαφής και όχι μόνο ως μέσο προσωπικής χαλάρωσης ή διασκέδασης (μέσω παιχνιδιών ή άλλων εφαρμογών) μπορούμε να πούμε πως τα </a:t>
            </a:r>
            <a:r>
              <a:rPr lang="en-US" sz="3200" i="1" dirty="0" err="1" smtClean="0">
                <a:effectLst>
                  <a:outerShdw blurRad="38100" dist="38100" dir="2700000" algn="tl">
                    <a:srgbClr val="000000">
                      <a:alpha val="43137"/>
                    </a:srgbClr>
                  </a:outerShdw>
                </a:effectLst>
              </a:rPr>
              <a:t>smartphones</a:t>
            </a:r>
            <a:r>
              <a:rPr lang="el-GR" sz="3200" i="1" dirty="0" smtClean="0">
                <a:effectLst>
                  <a:outerShdw blurRad="38100" dist="38100" dir="2700000" algn="tl">
                    <a:srgbClr val="000000">
                      <a:alpha val="43137"/>
                    </a:srgbClr>
                  </a:outerShdw>
                </a:effectLst>
              </a:rPr>
              <a:t> βοηθούν στην γεφύρωση των ανθρωπίνων σχέσεων.</a:t>
            </a:r>
            <a:endParaRPr lang="el-GR" sz="3200" i="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1844824"/>
            <a:ext cx="3347864" cy="31409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 Ορθογώνιο"/>
          <p:cNvSpPr/>
          <p:nvPr/>
        </p:nvSpPr>
        <p:spPr>
          <a:xfrm>
            <a:off x="0" y="0"/>
            <a:ext cx="9144000" cy="6858000"/>
          </a:xfrm>
          <a:prstGeom prst="rect">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03648" y="1268760"/>
            <a:ext cx="6480720" cy="4031873"/>
          </a:xfrm>
          <a:prstGeom prst="rect">
            <a:avLst/>
          </a:prstGeom>
          <a:noFill/>
        </p:spPr>
        <p:txBody>
          <a:bodyPr wrap="square" rtlCol="0">
            <a:spAutoFit/>
          </a:bodyPr>
          <a:lstStyle/>
          <a:p>
            <a:pPr algn="ctr"/>
            <a:r>
              <a:rPr lang="el-GR" sz="3200" i="1" dirty="0" smtClean="0">
                <a:effectLst>
                  <a:outerShdw blurRad="38100" dist="38100" dir="2700000" algn="tl">
                    <a:srgbClr val="000000">
                      <a:alpha val="43137"/>
                    </a:srgbClr>
                  </a:outerShdw>
                </a:effectLst>
              </a:rPr>
              <a:t>Οι επόμενες διαφάνειες αποτελούν δείγμα της τελικής μορφής του ερωτηματολογίου της ερευνητικής μας εργασίας. Το ερωτηματολόγιο αυτό συμπληρώθηκε  από όλους τους μαθητές του σχολείου μας και τα αποτελέσματα του φαίνονται στα παρακάτω γραφήματα.</a:t>
            </a:r>
            <a:endParaRPr lang="el-GR" sz="3200" i="1" dirty="0">
              <a:effectLst>
                <a:outerShdw blurRad="38100" dist="38100" dir="2700000" algn="tl">
                  <a:srgbClr val="000000">
                    <a:alpha val="43137"/>
                  </a:srgbClr>
                </a:outerShdw>
              </a:effectLst>
            </a:endParaRPr>
          </a:p>
        </p:txBody>
      </p:sp>
      <p:sp>
        <p:nvSpPr>
          <p:cNvPr id="3" name="2 - Ορθογώνιο"/>
          <p:cNvSpPr/>
          <p:nvPr/>
        </p:nvSpPr>
        <p:spPr>
          <a:xfrm>
            <a:off x="0" y="0"/>
            <a:ext cx="9144000" cy="6858000"/>
          </a:xfrm>
          <a:prstGeom prst="rect">
            <a:avLst/>
          </a:prstGeom>
          <a:noFill/>
          <a:ln w="5715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44" t="18328" r="16211" b="11782"/>
          <a:stretch>
            <a:fillRect/>
          </a:stretch>
        </p:blipFill>
        <p:spPr bwMode="auto">
          <a:xfrm>
            <a:off x="0" y="0"/>
            <a:ext cx="9144000" cy="6941390"/>
          </a:xfrm>
          <a:prstGeom prst="rect">
            <a:avLst/>
          </a:prstGeom>
          <a:noFill/>
          <a:ln w="9525">
            <a:noFill/>
            <a:miter lim="800000"/>
            <a:headEnd/>
            <a:tailEnd/>
          </a:ln>
        </p:spPr>
      </p:pic>
      <p:sp>
        <p:nvSpPr>
          <p:cNvPr id="3" name="2 - Ορθογώνιο"/>
          <p:cNvSpPr/>
          <p:nvPr/>
        </p:nvSpPr>
        <p:spPr>
          <a:xfrm>
            <a:off x="0" y="0"/>
            <a:ext cx="9144000" cy="6858000"/>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9559" t="20297" r="17688" b="21625"/>
          <a:stretch>
            <a:fillRect/>
          </a:stretch>
        </p:blipFill>
        <p:spPr bwMode="auto">
          <a:xfrm>
            <a:off x="-88890" y="260648"/>
            <a:ext cx="9232890" cy="6381328"/>
          </a:xfrm>
          <a:prstGeom prst="rect">
            <a:avLst/>
          </a:prstGeom>
          <a:noFill/>
          <a:ln w="9525">
            <a:noFill/>
            <a:miter lim="800000"/>
            <a:headEnd/>
            <a:tailEnd/>
          </a:ln>
        </p:spPr>
      </p:pic>
      <p:sp>
        <p:nvSpPr>
          <p:cNvPr id="2" name="1 - Ορθογώνιο"/>
          <p:cNvSpPr/>
          <p:nvPr/>
        </p:nvSpPr>
        <p:spPr>
          <a:xfrm>
            <a:off x="0" y="0"/>
            <a:ext cx="9144000" cy="6858000"/>
          </a:xfrm>
          <a:prstGeom prst="rect">
            <a:avLst/>
          </a:prstGeom>
          <a:noFill/>
          <a:ln w="571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8821" t="11438" r="18426" b="12766"/>
          <a:stretch>
            <a:fillRect/>
          </a:stretch>
        </p:blipFill>
        <p:spPr bwMode="auto">
          <a:xfrm>
            <a:off x="0" y="55123"/>
            <a:ext cx="9108504" cy="6802877"/>
          </a:xfrm>
          <a:prstGeom prst="rect">
            <a:avLst/>
          </a:prstGeom>
          <a:noFill/>
          <a:ln w="9525">
            <a:noFill/>
            <a:miter lim="800000"/>
            <a:headEnd/>
            <a:tailEnd/>
          </a:ln>
        </p:spPr>
      </p:pic>
      <p:sp>
        <p:nvSpPr>
          <p:cNvPr id="3" name="2 - Ορθογώνιο"/>
          <p:cNvSpPr/>
          <p:nvPr/>
        </p:nvSpPr>
        <p:spPr>
          <a:xfrm>
            <a:off x="0" y="0"/>
            <a:ext cx="9144000" cy="6858000"/>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6 - Γράφημα"/>
          <p:cNvGraphicFramePr/>
          <p:nvPr/>
        </p:nvGraphicFramePr>
        <p:xfrm>
          <a:off x="214312" y="1038449"/>
          <a:ext cx="4283968"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899592" y="260648"/>
            <a:ext cx="3305435" cy="584775"/>
          </a:xfrm>
          <a:prstGeom prst="rect">
            <a:avLst/>
          </a:prstGeom>
          <a:noFill/>
        </p:spPr>
        <p:txBody>
          <a:bodyPr wrap="square" lIns="91440" tIns="45720" rIns="91440" bIns="45720">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1</a:t>
            </a:r>
            <a:endParaRPr lang="el-GR"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3 - Ορθογώνιο"/>
          <p:cNvSpPr/>
          <p:nvPr/>
        </p:nvSpPr>
        <p:spPr>
          <a:xfrm>
            <a:off x="5148064" y="260648"/>
            <a:ext cx="3521055" cy="584775"/>
          </a:xfrm>
          <a:prstGeom prst="rect">
            <a:avLst/>
          </a:prstGeom>
          <a:noFill/>
        </p:spPr>
        <p:txBody>
          <a:bodyPr wrap="square" lIns="91440" tIns="45720" rIns="91440" bIns="45720">
            <a:spAutoFit/>
          </a:bodyPr>
          <a:lstStyle/>
          <a:p>
            <a:pPr algn="ctr"/>
            <a:r>
              <a:rPr lang="el-GR"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2</a:t>
            </a:r>
            <a:endParaRPr lang="el-GR"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2 - Γράφημα"/>
          <p:cNvGraphicFramePr/>
          <p:nvPr/>
        </p:nvGraphicFramePr>
        <p:xfrm>
          <a:off x="4895528" y="1052736"/>
          <a:ext cx="4248472" cy="2671192"/>
        </p:xfrm>
        <a:graphic>
          <a:graphicData uri="http://schemas.openxmlformats.org/drawingml/2006/chart">
            <c:chart xmlns:c="http://schemas.openxmlformats.org/drawingml/2006/chart" xmlns:r="http://schemas.openxmlformats.org/officeDocument/2006/relationships" r:id="rId3"/>
          </a:graphicData>
        </a:graphic>
      </p:graphicFrame>
      <p:sp>
        <p:nvSpPr>
          <p:cNvPr id="6" name="5 - Ορθογώνιο"/>
          <p:cNvSpPr/>
          <p:nvPr/>
        </p:nvSpPr>
        <p:spPr>
          <a:xfrm>
            <a:off x="1475656" y="3645024"/>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3</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7" name="4 - Γράφημα"/>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5 - Γράφημα"/>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8 - Ορθογώνιο"/>
          <p:cNvSpPr/>
          <p:nvPr/>
        </p:nvSpPr>
        <p:spPr>
          <a:xfrm>
            <a:off x="5868144" y="3645024"/>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4</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9 - Ορθογώνιο"/>
          <p:cNvSpPr/>
          <p:nvPr/>
        </p:nvSpPr>
        <p:spPr>
          <a:xfrm>
            <a:off x="0" y="0"/>
            <a:ext cx="9144000" cy="6858000"/>
          </a:xfrm>
          <a:prstGeom prst="rect">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Graphic spid="5" grpId="0">
        <p:bldAsOne/>
      </p:bldGraphic>
      <p:bldP spid="6" grpId="0"/>
      <p:bldGraphic spid="7" grpId="0">
        <p:bldAsOne/>
      </p:bldGraphic>
      <p:bldGraphic spid="8" grpId="0">
        <p:bldAsOne/>
      </p:bldGraphic>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47664" y="260648"/>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5</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3" name="7 - Γράφημα"/>
          <p:cNvGraphicFramePr/>
          <p:nvPr/>
        </p:nvGraphicFramePr>
        <p:xfrm>
          <a:off x="0" y="83671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Ορθογώνιο"/>
          <p:cNvSpPr/>
          <p:nvPr/>
        </p:nvSpPr>
        <p:spPr>
          <a:xfrm>
            <a:off x="5868144" y="260648"/>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6</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9 - Γράφημα"/>
          <p:cNvGraphicFramePr/>
          <p:nvPr/>
        </p:nvGraphicFramePr>
        <p:xfrm>
          <a:off x="4572000" y="908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 Ορθογώνιο"/>
          <p:cNvSpPr/>
          <p:nvPr/>
        </p:nvSpPr>
        <p:spPr>
          <a:xfrm>
            <a:off x="1403648" y="3573016"/>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7</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7" name="10 - Γράφημα"/>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7 - Ορθογώνιο"/>
          <p:cNvSpPr/>
          <p:nvPr/>
        </p:nvSpPr>
        <p:spPr>
          <a:xfrm>
            <a:off x="5868144" y="3645024"/>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8</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9" name="12 - Γράφημα"/>
          <p:cNvGraphicFramePr/>
          <p:nvPr/>
        </p:nvGraphicFramePr>
        <p:xfrm>
          <a:off x="4355976"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9 - Ορθογώνιο"/>
          <p:cNvSpPr/>
          <p:nvPr/>
        </p:nvSpPr>
        <p:spPr>
          <a:xfrm>
            <a:off x="0" y="0"/>
            <a:ext cx="9144000" cy="6858000"/>
          </a:xfrm>
          <a:prstGeom prst="rect">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Graphic spid="5" grpId="0">
        <p:bldAsOne/>
      </p:bldGraphic>
      <p:bldP spid="6" grpId="0"/>
      <p:bldGraphic spid="7" grpId="0">
        <p:bldAsOne/>
      </p:bldGraphic>
      <p:bldP spid="8" grpId="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3 - Γράφημα"/>
          <p:cNvGraphicFramePr/>
          <p:nvPr/>
        </p:nvGraphicFramePr>
        <p:xfrm>
          <a:off x="0" y="69269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1547664" y="260648"/>
            <a:ext cx="202972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9</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3 - Ορθογώνιο"/>
          <p:cNvSpPr/>
          <p:nvPr/>
        </p:nvSpPr>
        <p:spPr>
          <a:xfrm>
            <a:off x="5940152" y="260648"/>
            <a:ext cx="223811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10</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15 - Γράφημα"/>
          <p:cNvGraphicFramePr/>
          <p:nvPr/>
        </p:nvGraphicFramePr>
        <p:xfrm>
          <a:off x="4572000" y="76470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 Ορθογώνιο"/>
          <p:cNvSpPr/>
          <p:nvPr/>
        </p:nvSpPr>
        <p:spPr>
          <a:xfrm>
            <a:off x="3203848" y="3645024"/>
            <a:ext cx="2238113" cy="584775"/>
          </a:xfrm>
          <a:prstGeom prst="rect">
            <a:avLst/>
          </a:prstGeom>
        </p:spPr>
        <p:txBody>
          <a:bodyPr wrap="none">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Ερώτηση 11</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7" name="17 - Γράφημα"/>
          <p:cNvGraphicFramePr/>
          <p:nvPr/>
        </p:nvGraphicFramePr>
        <p:xfrm>
          <a:off x="2123728"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7 - Ορθογώνιο"/>
          <p:cNvSpPr/>
          <p:nvPr/>
        </p:nvSpPr>
        <p:spPr>
          <a:xfrm>
            <a:off x="0" y="0"/>
            <a:ext cx="9144000" cy="6858000"/>
          </a:xfrm>
          <a:prstGeom prst="rect">
            <a:avLst/>
          </a:prstGeom>
          <a:no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Graphic spid="5" grpId="0">
        <p:bldAsOne/>
      </p:bldGraphic>
      <p:bldP spid="6"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502" y="428604"/>
            <a:ext cx="9215502" cy="2786082"/>
          </a:xfrm>
        </p:spPr>
        <p:txBody>
          <a:bodyPr>
            <a:normAutofit/>
          </a:bodyPr>
          <a:lstStyle/>
          <a:p>
            <a:pPr algn="ctr">
              <a:buNone/>
            </a:pPr>
            <a:r>
              <a:rPr lang="el-GR" dirty="0" smtClean="0"/>
              <a:t>    </a:t>
            </a:r>
            <a:r>
              <a:rPr lang="el-GR" i="1" dirty="0" smtClean="0">
                <a:effectLst>
                  <a:outerShdw blurRad="38100" dist="38100" dir="2700000" algn="tl">
                    <a:srgbClr val="000000">
                      <a:alpha val="43137"/>
                    </a:srgbClr>
                  </a:outerShdw>
                </a:effectLst>
              </a:rPr>
              <a:t>Πρωτοεμφανίστηκε τη δεκαετία του </a:t>
            </a:r>
            <a:r>
              <a:rPr lang="el-GR" b="1" i="1" dirty="0" smtClean="0">
                <a:effectLst>
                  <a:outerShdw blurRad="38100" dist="38100" dir="2700000" algn="tl">
                    <a:srgbClr val="000000">
                      <a:alpha val="43137"/>
                    </a:srgbClr>
                  </a:outerShdw>
                </a:effectLst>
              </a:rPr>
              <a:t>΄70 </a:t>
            </a:r>
            <a:r>
              <a:rPr lang="el-GR" i="1" dirty="0" smtClean="0">
                <a:effectLst>
                  <a:outerShdw blurRad="38100" dist="38100" dir="2700000" algn="tl">
                    <a:srgbClr val="000000">
                      <a:alpha val="43137"/>
                    </a:srgbClr>
                  </a:outerShdw>
                </a:effectLst>
              </a:rPr>
              <a:t>όπου ζύγιζε περίπου 2 κιλά. Συγκεκριμένα</a:t>
            </a:r>
            <a:r>
              <a:rPr lang="en-US" i="1" dirty="0" smtClean="0">
                <a:effectLst>
                  <a:outerShdw blurRad="38100" dist="38100" dir="2700000" algn="tl">
                    <a:srgbClr val="000000">
                      <a:alpha val="43137"/>
                    </a:srgbClr>
                  </a:outerShdw>
                </a:effectLst>
              </a:rPr>
              <a:t>,</a:t>
            </a:r>
            <a:r>
              <a:rPr lang="el-GR" i="1" dirty="0" smtClean="0">
                <a:effectLst>
                  <a:outerShdw blurRad="38100" dist="38100" dir="2700000" algn="tl">
                    <a:srgbClr val="000000">
                      <a:alpha val="43137"/>
                    </a:srgbClr>
                  </a:outerShdw>
                </a:effectLst>
              </a:rPr>
              <a:t> το πρώτο φορητό με δομή κυψελών κινητό τηλέφωνο επιδείχθηκε από τους </a:t>
            </a:r>
            <a:r>
              <a:rPr lang="el-GR" b="1" i="1" dirty="0" smtClean="0">
                <a:effectLst>
                  <a:outerShdw blurRad="38100" dist="38100" dir="2700000" algn="tl">
                    <a:srgbClr val="000000">
                      <a:alpha val="43137"/>
                    </a:srgbClr>
                  </a:outerShdw>
                </a:effectLst>
              </a:rPr>
              <a:t>Τζον </a:t>
            </a:r>
            <a:r>
              <a:rPr lang="el-GR" b="1" i="1" dirty="0" err="1" smtClean="0">
                <a:effectLst>
                  <a:outerShdw blurRad="38100" dist="38100" dir="2700000" algn="tl">
                    <a:srgbClr val="000000">
                      <a:alpha val="43137"/>
                    </a:srgbClr>
                  </a:outerShdw>
                </a:effectLst>
              </a:rPr>
              <a:t>Μίτσελ</a:t>
            </a:r>
            <a:r>
              <a:rPr lang="en-US" b="1" i="1" dirty="0" smtClean="0">
                <a:effectLst>
                  <a:outerShdw blurRad="38100" dist="38100" dir="2700000" algn="tl">
                    <a:srgbClr val="000000">
                      <a:alpha val="43137"/>
                    </a:srgbClr>
                  </a:outerShdw>
                </a:effectLst>
              </a:rPr>
              <a:t> </a:t>
            </a:r>
            <a:r>
              <a:rPr lang="el-GR" i="1" dirty="0" smtClean="0">
                <a:effectLst>
                  <a:outerShdw blurRad="38100" dist="38100" dir="2700000" algn="tl">
                    <a:srgbClr val="000000">
                      <a:alpha val="43137"/>
                    </a:srgbClr>
                  </a:outerShdw>
                </a:effectLst>
              </a:rPr>
              <a:t>και </a:t>
            </a:r>
            <a:r>
              <a:rPr lang="el-GR" b="1" i="1" dirty="0" smtClean="0">
                <a:effectLst>
                  <a:outerShdw blurRad="38100" dist="38100" dir="2700000" algn="tl">
                    <a:srgbClr val="000000">
                      <a:alpha val="43137"/>
                    </a:srgbClr>
                  </a:outerShdw>
                </a:effectLst>
              </a:rPr>
              <a:t>Μάρτιν</a:t>
            </a:r>
            <a:r>
              <a:rPr lang="en-US" b="1" i="1" dirty="0" smtClean="0">
                <a:effectLst>
                  <a:outerShdw blurRad="38100" dist="38100" dir="2700000" algn="tl">
                    <a:srgbClr val="000000">
                      <a:alpha val="43137"/>
                    </a:srgbClr>
                  </a:outerShdw>
                </a:effectLst>
              </a:rPr>
              <a:t>    </a:t>
            </a:r>
            <a:r>
              <a:rPr lang="el-GR" b="1" i="1" dirty="0" err="1" smtClean="0">
                <a:effectLst>
                  <a:outerShdw blurRad="38100" dist="38100" dir="2700000" algn="tl">
                    <a:srgbClr val="000000">
                      <a:alpha val="43137"/>
                    </a:srgbClr>
                  </a:outerShdw>
                </a:effectLst>
              </a:rPr>
              <a:t>Κούπερ</a:t>
            </a:r>
            <a:r>
              <a:rPr lang="el-GR" b="1" i="1" dirty="0" smtClean="0">
                <a:effectLst>
                  <a:outerShdw blurRad="38100" dist="38100" dir="2700000" algn="tl">
                    <a:srgbClr val="000000">
                      <a:alpha val="43137"/>
                    </a:srgbClr>
                  </a:outerShdw>
                </a:effectLst>
              </a:rPr>
              <a:t> </a:t>
            </a:r>
            <a:r>
              <a:rPr lang="el-GR" i="1" dirty="0" smtClean="0">
                <a:effectLst>
                  <a:outerShdw blurRad="38100" dist="38100" dir="2700000" algn="tl">
                    <a:srgbClr val="000000">
                      <a:alpha val="43137"/>
                    </a:srgbClr>
                  </a:outerShdw>
                </a:effectLst>
              </a:rPr>
              <a:t>της</a:t>
            </a:r>
            <a:r>
              <a:rPr lang="el-GR" b="1" i="1" dirty="0" smtClean="0">
                <a:effectLst>
                  <a:outerShdw blurRad="38100" dist="38100" dir="2700000" algn="tl">
                    <a:srgbClr val="000000">
                      <a:alpha val="43137"/>
                    </a:srgbClr>
                  </a:outerShdw>
                </a:effectLst>
              </a:rPr>
              <a:t> </a:t>
            </a:r>
            <a:r>
              <a:rPr lang="el-GR" b="1" i="1" dirty="0" err="1" smtClean="0">
                <a:effectLst>
                  <a:outerShdw blurRad="38100" dist="38100" dir="2700000" algn="tl">
                    <a:srgbClr val="000000">
                      <a:alpha val="43137"/>
                    </a:srgbClr>
                  </a:outerShdw>
                </a:effectLst>
              </a:rPr>
              <a:t>Motorola</a:t>
            </a:r>
            <a:r>
              <a:rPr lang="el-GR" i="1" dirty="0" smtClean="0">
                <a:effectLst>
                  <a:outerShdw blurRad="38100" dist="38100" dir="2700000" algn="tl">
                    <a:srgbClr val="000000">
                      <a:alpha val="43137"/>
                    </a:srgbClr>
                  </a:outerShdw>
                </a:effectLst>
              </a:rPr>
              <a:t> το </a:t>
            </a:r>
            <a:r>
              <a:rPr lang="el-GR" b="1" i="1" dirty="0" smtClean="0">
                <a:effectLst>
                  <a:outerShdw blurRad="38100" dist="38100" dir="2700000" algn="tl">
                    <a:srgbClr val="000000">
                      <a:alpha val="43137"/>
                    </a:srgbClr>
                  </a:outerShdw>
                </a:effectLst>
              </a:rPr>
              <a:t>1973</a:t>
            </a:r>
            <a:r>
              <a:rPr lang="en-US" sz="2800" i="1" dirty="0" smtClean="0">
                <a:effectLst>
                  <a:outerShdw blurRad="38100" dist="38100" dir="2700000" algn="tl">
                    <a:srgbClr val="000000">
                      <a:alpha val="43137"/>
                    </a:srgbClr>
                  </a:outerShdw>
                </a:effectLst>
              </a:rPr>
              <a:t>.</a:t>
            </a:r>
            <a:endParaRPr lang="el-GR" sz="2800" i="1" dirty="0" smtClean="0">
              <a:effectLst>
                <a:outerShdw blurRad="38100" dist="38100" dir="2700000" algn="tl">
                  <a:srgbClr val="000000">
                    <a:alpha val="43137"/>
                  </a:srgbClr>
                </a:outerShdw>
              </a:effectLst>
            </a:endParaRPr>
          </a:p>
          <a:p>
            <a:pPr algn="ctr"/>
            <a:endParaRPr lang="el-GR" i="1" dirty="0">
              <a:effectLst>
                <a:outerShdw blurRad="38100" dist="38100" dir="2700000" algn="tl">
                  <a:srgbClr val="000000">
                    <a:alpha val="43137"/>
                  </a:srgbClr>
                </a:outerShdw>
              </a:effectLst>
            </a:endParaRPr>
          </a:p>
        </p:txBody>
      </p:sp>
      <p:pic>
        <p:nvPicPr>
          <p:cNvPr id="4" name="3 - Εικόνα" descr="mobile-evolution.gif"/>
          <p:cNvPicPr>
            <a:picLocks noChangeAspect="1"/>
          </p:cNvPicPr>
          <p:nvPr/>
        </p:nvPicPr>
        <p:blipFill>
          <a:blip r:embed="rId2" cstate="print"/>
          <a:stretch>
            <a:fillRect/>
          </a:stretch>
        </p:blipFill>
        <p:spPr>
          <a:xfrm>
            <a:off x="1428728" y="3000372"/>
            <a:ext cx="6429420" cy="3524250"/>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5" name="4 - Ορθογώνιο"/>
          <p:cNvSpPr/>
          <p:nvPr/>
        </p:nvSpPr>
        <p:spPr>
          <a:xfrm>
            <a:off x="0" y="0"/>
            <a:ext cx="9144000" cy="6858000"/>
          </a:xfrm>
          <a:prstGeom prst="rect">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260648"/>
            <a:ext cx="1224136" cy="584775"/>
          </a:xfrm>
          <a:prstGeom prst="rect">
            <a:avLst/>
          </a:prstGeom>
          <a:noFill/>
        </p:spPr>
        <p:txBody>
          <a:bodyPr wrap="square" rtlCol="0">
            <a:spAutoFit/>
          </a:bodyPr>
          <a:lstStyle/>
          <a:p>
            <a:r>
              <a:rPr lang="el-GR" sz="3200" i="1" u="sng" dirty="0" smtClean="0">
                <a:effectLst>
                  <a:outerShdw blurRad="38100" dist="38100" dir="2700000" algn="tl">
                    <a:srgbClr val="000000">
                      <a:alpha val="43137"/>
                    </a:srgbClr>
                  </a:outerShdw>
                </a:effectLst>
              </a:rPr>
              <a:t>Πηγές</a:t>
            </a:r>
            <a:endParaRPr lang="el-GR" sz="3200" i="1" u="sng" dirty="0">
              <a:effectLst>
                <a:outerShdw blurRad="38100" dist="38100" dir="2700000" algn="tl">
                  <a:srgbClr val="000000">
                    <a:alpha val="43137"/>
                  </a:srgbClr>
                </a:outerShdw>
              </a:effectLst>
            </a:endParaRPr>
          </a:p>
        </p:txBody>
      </p:sp>
      <p:sp>
        <p:nvSpPr>
          <p:cNvPr id="3" name="2 - Ορθογώνιο"/>
          <p:cNvSpPr/>
          <p:nvPr/>
        </p:nvSpPr>
        <p:spPr>
          <a:xfrm>
            <a:off x="251520" y="1052736"/>
            <a:ext cx="4572000" cy="3385542"/>
          </a:xfrm>
          <a:prstGeom prst="rect">
            <a:avLst/>
          </a:prstGeom>
        </p:spPr>
        <p:txBody>
          <a:bodyPr>
            <a:spAutoFit/>
          </a:bodyPr>
          <a:lstStyle/>
          <a:p>
            <a:r>
              <a:rPr lang="el-GR" i="1" u="sng" dirty="0" smtClean="0">
                <a:effectLst>
                  <a:outerShdw blurRad="38100" dist="38100" dir="2700000" algn="tl">
                    <a:srgbClr val="000000">
                      <a:alpha val="43137"/>
                    </a:srgbClr>
                  </a:outerShdw>
                </a:effectLst>
              </a:rPr>
              <a:t>ΠΡΟΛΟΓΟΣ-ΠΛΕΟΝΕΚΤΗΜΑΤΑ</a:t>
            </a:r>
          </a:p>
          <a:p>
            <a:pPr>
              <a:buFont typeface="Arial" pitchFamily="34" charset="0"/>
              <a:buChar char="•"/>
            </a:pPr>
            <a:r>
              <a:rPr lang="el-GR" sz="1400" u="sng" dirty="0" smtClean="0">
                <a:hlinkClick r:id="rId2"/>
              </a:rPr>
              <a:t>https://thikishop.gr/smartphones-poia-ta-pleonektimata-kai-ta-meionektimata-kiniton-tilephonon/</a:t>
            </a:r>
            <a:endParaRPr lang="el-GR" sz="1400" u="sng" dirty="0" smtClean="0"/>
          </a:p>
          <a:p>
            <a:pPr>
              <a:buFont typeface="Arial" pitchFamily="34" charset="0"/>
              <a:buChar char="•"/>
            </a:pPr>
            <a:endParaRPr lang="el-GR" sz="1400" dirty="0" smtClean="0"/>
          </a:p>
          <a:p>
            <a:pPr>
              <a:buFont typeface="Arial" pitchFamily="34" charset="0"/>
              <a:buChar char="•"/>
            </a:pPr>
            <a:r>
              <a:rPr lang="el-GR" sz="1400" u="sng" dirty="0" smtClean="0">
                <a:hlinkClick r:id="rId3"/>
              </a:rPr>
              <a:t>https://el.wikipedia.org/wiki/%CE%9A%CE%B9%CE%BD%CE%B7%CF%84%CF%8C_%CF%84%CE%B7%CE%BB%CE%AD%CF%86%CF%89%CE%BD%CE%BF</a:t>
            </a:r>
            <a:endParaRPr lang="el-GR" sz="1400" u="sng" dirty="0" smtClean="0"/>
          </a:p>
          <a:p>
            <a:pPr>
              <a:buFont typeface="Arial" pitchFamily="34" charset="0"/>
              <a:buChar char="•"/>
            </a:pPr>
            <a:endParaRPr lang="el-GR" sz="1400" dirty="0" smtClean="0"/>
          </a:p>
          <a:p>
            <a:pPr>
              <a:buFont typeface="Arial" pitchFamily="34" charset="0"/>
              <a:buChar char="•"/>
            </a:pPr>
            <a:r>
              <a:rPr lang="el-GR" sz="1400" u="sng" dirty="0" smtClean="0">
                <a:hlinkClick r:id="rId4"/>
              </a:rPr>
              <a:t>https://el.wikipedia.org/wiki/Smartphone</a:t>
            </a:r>
            <a:endParaRPr lang="el-GR" sz="1400" dirty="0" smtClean="0"/>
          </a:p>
          <a:p>
            <a:pPr>
              <a:buFont typeface="Arial" pitchFamily="34" charset="0"/>
              <a:buChar char="•"/>
            </a:pPr>
            <a:r>
              <a:rPr lang="el-GR" sz="1400" u="sng" dirty="0" smtClean="0">
                <a:hlinkClick r:id="rId5"/>
              </a:rPr>
              <a:t>http://micro-kosmos.uoa.gr/gr/magazine/ergasies_foititon/ettap/efeyres/sugxrones_efevreseis.htm</a:t>
            </a:r>
            <a:endParaRPr lang="el-GR" sz="1400" u="sng" dirty="0" smtClean="0"/>
          </a:p>
          <a:p>
            <a:endParaRPr lang="el-GR" sz="1400" dirty="0" smtClean="0"/>
          </a:p>
          <a:p>
            <a:pPr>
              <a:buFont typeface="Arial" pitchFamily="34" charset="0"/>
              <a:buChar char="•"/>
            </a:pPr>
            <a:r>
              <a:rPr lang="el-GR" sz="1400" u="sng" dirty="0" smtClean="0">
                <a:hlinkClick r:id="rId6"/>
              </a:rPr>
              <a:t>http://lyk-zefyr.att.sch.gr/Projects/MobilePhones/Genika.pdf</a:t>
            </a:r>
            <a:endParaRPr lang="el-GR" sz="1400" dirty="0"/>
          </a:p>
        </p:txBody>
      </p:sp>
      <p:sp>
        <p:nvSpPr>
          <p:cNvPr id="4" name="3 - Ορθογώνιο"/>
          <p:cNvSpPr/>
          <p:nvPr/>
        </p:nvSpPr>
        <p:spPr>
          <a:xfrm>
            <a:off x="323528" y="4653136"/>
            <a:ext cx="4572000" cy="1446550"/>
          </a:xfrm>
          <a:prstGeom prst="rect">
            <a:avLst/>
          </a:prstGeom>
        </p:spPr>
        <p:txBody>
          <a:bodyPr>
            <a:spAutoFit/>
          </a:bodyPr>
          <a:lstStyle/>
          <a:p>
            <a:r>
              <a:rPr lang="el-GR" i="1" u="sng" dirty="0" smtClean="0">
                <a:effectLst>
                  <a:outerShdw blurRad="38100" dist="38100" dir="2700000" algn="tl">
                    <a:srgbClr val="000000">
                      <a:alpha val="43137"/>
                    </a:srgbClr>
                  </a:outerShdw>
                </a:effectLst>
              </a:rPr>
              <a:t>ΣΥΜΠΕΡΑΣΜΑΤΑ</a:t>
            </a:r>
          </a:p>
          <a:p>
            <a:pPr>
              <a:buFont typeface="Arial" pitchFamily="34" charset="0"/>
              <a:buChar char="•"/>
            </a:pPr>
            <a:r>
              <a:rPr lang="en-US" sz="1400" u="sng" dirty="0" smtClean="0">
                <a:hlinkClick r:id="rId7"/>
              </a:rPr>
              <a:t>https</a:t>
            </a:r>
            <a:r>
              <a:rPr lang="el-GR" sz="1400" u="sng" dirty="0" smtClean="0">
                <a:hlinkClick r:id="rId7"/>
              </a:rPr>
              <a:t>://</a:t>
            </a:r>
            <a:r>
              <a:rPr lang="en-US" sz="1400" u="sng" dirty="0" smtClean="0">
                <a:hlinkClick r:id="rId7"/>
              </a:rPr>
              <a:t>www</a:t>
            </a:r>
            <a:r>
              <a:rPr lang="el-GR" sz="1400" u="sng" dirty="0" smtClean="0">
                <a:hlinkClick r:id="rId7"/>
              </a:rPr>
              <a:t>.</a:t>
            </a:r>
            <a:r>
              <a:rPr lang="en-US" sz="1400" u="sng" dirty="0" err="1" smtClean="0">
                <a:hlinkClick r:id="rId7"/>
              </a:rPr>
              <a:t>alfavita</a:t>
            </a:r>
            <a:r>
              <a:rPr lang="el-GR" sz="1400" u="sng" dirty="0" smtClean="0">
                <a:hlinkClick r:id="rId7"/>
              </a:rPr>
              <a:t>.</a:t>
            </a:r>
            <a:r>
              <a:rPr lang="en-US" sz="1400" u="sng" dirty="0" err="1" smtClean="0">
                <a:hlinkClick r:id="rId7"/>
              </a:rPr>
              <a:t>gr</a:t>
            </a:r>
            <a:r>
              <a:rPr lang="el-GR" sz="1400" u="sng" dirty="0" smtClean="0">
                <a:hlinkClick r:id="rId7"/>
              </a:rPr>
              <a:t>/</a:t>
            </a:r>
            <a:r>
              <a:rPr lang="en-US" sz="1400" u="sng" dirty="0" err="1" smtClean="0">
                <a:hlinkClick r:id="rId7"/>
              </a:rPr>
              <a:t>koinonia</a:t>
            </a:r>
            <a:r>
              <a:rPr lang="el-GR" sz="1400" u="sng" dirty="0" smtClean="0">
                <a:hlinkClick r:id="rId7"/>
              </a:rPr>
              <a:t>/245961_</a:t>
            </a:r>
            <a:r>
              <a:rPr lang="en-US" sz="1400" u="sng" dirty="0" err="1" smtClean="0">
                <a:hlinkClick r:id="rId7"/>
              </a:rPr>
              <a:t>ereyna</a:t>
            </a:r>
            <a:r>
              <a:rPr lang="el-GR" sz="1400" u="sng" dirty="0" smtClean="0">
                <a:hlinkClick r:id="rId7"/>
              </a:rPr>
              <a:t>-</a:t>
            </a:r>
            <a:r>
              <a:rPr lang="en-US" sz="1400" u="sng" dirty="0" err="1" smtClean="0">
                <a:hlinkClick r:id="rId7"/>
              </a:rPr>
              <a:t>gia</a:t>
            </a:r>
            <a:r>
              <a:rPr lang="el-GR" sz="1400" u="sng" dirty="0" smtClean="0">
                <a:hlinkClick r:id="rId7"/>
              </a:rPr>
              <a:t>-</a:t>
            </a:r>
            <a:r>
              <a:rPr lang="en-US" sz="1400" u="sng" dirty="0" err="1" smtClean="0">
                <a:hlinkClick r:id="rId7"/>
              </a:rPr>
              <a:t>ti</a:t>
            </a:r>
            <a:r>
              <a:rPr lang="el-GR" sz="1400" u="sng" dirty="0" smtClean="0">
                <a:hlinkClick r:id="rId7"/>
              </a:rPr>
              <a:t>-</a:t>
            </a:r>
            <a:r>
              <a:rPr lang="en-US" sz="1400" u="sng" dirty="0" err="1" smtClean="0">
                <a:hlinkClick r:id="rId7"/>
              </a:rPr>
              <a:t>shesi</a:t>
            </a:r>
            <a:r>
              <a:rPr lang="el-GR" sz="1400" u="sng" dirty="0" smtClean="0">
                <a:hlinkClick r:id="rId7"/>
              </a:rPr>
              <a:t>-</a:t>
            </a:r>
            <a:r>
              <a:rPr lang="en-US" sz="1400" u="sng" dirty="0" smtClean="0">
                <a:hlinkClick r:id="rId7"/>
              </a:rPr>
              <a:t>ton</a:t>
            </a:r>
            <a:r>
              <a:rPr lang="el-GR" sz="1400" u="sng" dirty="0" smtClean="0">
                <a:hlinkClick r:id="rId7"/>
              </a:rPr>
              <a:t>-</a:t>
            </a:r>
            <a:r>
              <a:rPr lang="en-US" sz="1400" u="sng" dirty="0" err="1" smtClean="0">
                <a:hlinkClick r:id="rId7"/>
              </a:rPr>
              <a:t>ellinon</a:t>
            </a:r>
            <a:r>
              <a:rPr lang="el-GR" sz="1400" u="sng" dirty="0" smtClean="0">
                <a:hlinkClick r:id="rId7"/>
              </a:rPr>
              <a:t>-</a:t>
            </a:r>
            <a:r>
              <a:rPr lang="en-US" sz="1400" u="sng" dirty="0" smtClean="0">
                <a:hlinkClick r:id="rId7"/>
              </a:rPr>
              <a:t>me</a:t>
            </a:r>
            <a:r>
              <a:rPr lang="el-GR" sz="1400" u="sng" dirty="0" smtClean="0">
                <a:hlinkClick r:id="rId7"/>
              </a:rPr>
              <a:t>-</a:t>
            </a:r>
            <a:r>
              <a:rPr lang="en-US" sz="1400" u="sng" dirty="0" err="1" smtClean="0">
                <a:hlinkClick r:id="rId7"/>
              </a:rPr>
              <a:t>kinito</a:t>
            </a:r>
            <a:r>
              <a:rPr lang="el-GR" sz="1400" b="1" i="1" dirty="0" smtClean="0"/>
              <a:t>                                      </a:t>
            </a:r>
            <a:r>
              <a:rPr lang="en-US" sz="1400" u="sng" dirty="0" smtClean="0">
                <a:hlinkClick r:id="rId8"/>
              </a:rPr>
              <a:t>http</a:t>
            </a:r>
            <a:r>
              <a:rPr lang="el-GR" sz="1400" u="sng" dirty="0" smtClean="0">
                <a:hlinkClick r:id="rId8"/>
              </a:rPr>
              <a:t>://</a:t>
            </a:r>
            <a:r>
              <a:rPr lang="en-US" sz="1400" u="sng" dirty="0" smtClean="0">
                <a:hlinkClick r:id="rId8"/>
              </a:rPr>
              <a:t>www</a:t>
            </a:r>
            <a:r>
              <a:rPr lang="el-GR" sz="1400" u="sng" dirty="0" smtClean="0">
                <a:hlinkClick r:id="rId8"/>
              </a:rPr>
              <a:t>.</a:t>
            </a:r>
            <a:r>
              <a:rPr lang="en-US" sz="1400" u="sng" dirty="0" err="1" smtClean="0">
                <a:hlinkClick r:id="rId8"/>
              </a:rPr>
              <a:t>kathimerini</a:t>
            </a:r>
            <a:r>
              <a:rPr lang="el-GR" sz="1400" u="sng" dirty="0" smtClean="0">
                <a:hlinkClick r:id="rId8"/>
              </a:rPr>
              <a:t>.</a:t>
            </a:r>
            <a:r>
              <a:rPr lang="en-US" sz="1400" u="sng" dirty="0" err="1" smtClean="0">
                <a:hlinkClick r:id="rId8"/>
              </a:rPr>
              <a:t>gr</a:t>
            </a:r>
            <a:r>
              <a:rPr lang="el-GR" sz="1400" u="sng" dirty="0" smtClean="0">
                <a:hlinkClick r:id="rId8"/>
              </a:rPr>
              <a:t>/948365/</a:t>
            </a:r>
            <a:r>
              <a:rPr lang="en-US" sz="1400" u="sng" dirty="0" smtClean="0">
                <a:hlinkClick r:id="rId8"/>
              </a:rPr>
              <a:t>article</a:t>
            </a:r>
            <a:r>
              <a:rPr lang="el-GR" sz="1400" u="sng" dirty="0" smtClean="0">
                <a:hlinkClick r:id="rId8"/>
              </a:rPr>
              <a:t>/</a:t>
            </a:r>
            <a:r>
              <a:rPr lang="en-US" sz="1400" u="sng" dirty="0" err="1" smtClean="0">
                <a:hlinkClick r:id="rId8"/>
              </a:rPr>
              <a:t>epikairothta</a:t>
            </a:r>
            <a:r>
              <a:rPr lang="el-GR" sz="1400" u="sng" dirty="0" smtClean="0">
                <a:hlinkClick r:id="rId8"/>
              </a:rPr>
              <a:t>/</a:t>
            </a:r>
            <a:r>
              <a:rPr lang="en-US" sz="1400" u="sng" dirty="0" err="1" smtClean="0">
                <a:hlinkClick r:id="rId8"/>
              </a:rPr>
              <a:t>ellada</a:t>
            </a:r>
            <a:r>
              <a:rPr lang="el-GR" sz="1400" u="sng" dirty="0" smtClean="0">
                <a:hlinkClick r:id="rId8"/>
              </a:rPr>
              <a:t>/</a:t>
            </a:r>
            <a:r>
              <a:rPr lang="en-US" sz="1400" u="sng" dirty="0" err="1" smtClean="0">
                <a:hlinkClick r:id="rId8"/>
              </a:rPr>
              <a:t>ereyna</a:t>
            </a:r>
            <a:r>
              <a:rPr lang="el-GR" sz="1400" u="sng" dirty="0" smtClean="0">
                <a:hlinkClick r:id="rId8"/>
              </a:rPr>
              <a:t>-</a:t>
            </a:r>
            <a:r>
              <a:rPr lang="en-US" sz="1400" u="sng" dirty="0" err="1" smtClean="0">
                <a:hlinkClick r:id="rId8"/>
              </a:rPr>
              <a:t>apokalyptei</a:t>
            </a:r>
            <a:r>
              <a:rPr lang="el-GR" sz="1400" u="sng" dirty="0" smtClean="0">
                <a:hlinkClick r:id="rId8"/>
              </a:rPr>
              <a:t>---</a:t>
            </a:r>
            <a:r>
              <a:rPr lang="en-US" sz="1400" u="sng" dirty="0" err="1" smtClean="0">
                <a:hlinkClick r:id="rId8"/>
              </a:rPr>
              <a:t>poso</a:t>
            </a:r>
            <a:r>
              <a:rPr lang="el-GR" sz="1400" u="sng" dirty="0" smtClean="0">
                <a:hlinkClick r:id="rId8"/>
              </a:rPr>
              <a:t>-</a:t>
            </a:r>
            <a:r>
              <a:rPr lang="en-US" sz="1400" u="sng" dirty="0" smtClean="0">
                <a:hlinkClick r:id="rId8"/>
              </a:rPr>
              <a:t>e</a:t>
            </a:r>
            <a:r>
              <a:rPr lang="el-GR" sz="1400" u="sng" dirty="0" smtClean="0">
                <a:hlinkClick r:id="rId8"/>
              </a:rPr>
              <a:t>8</a:t>
            </a:r>
            <a:r>
              <a:rPr lang="en-US" sz="1400" u="sng" dirty="0" err="1" smtClean="0">
                <a:hlinkClick r:id="rId8"/>
              </a:rPr>
              <a:t>ismenoi</a:t>
            </a:r>
            <a:r>
              <a:rPr lang="el-GR" sz="1400" u="sng" dirty="0" smtClean="0">
                <a:hlinkClick r:id="rId8"/>
              </a:rPr>
              <a:t>-</a:t>
            </a:r>
            <a:r>
              <a:rPr lang="en-US" sz="1400" u="sng" dirty="0" err="1" smtClean="0">
                <a:hlinkClick r:id="rId8"/>
              </a:rPr>
              <a:t>einai</a:t>
            </a:r>
            <a:r>
              <a:rPr lang="el-GR" sz="1400" u="sng" dirty="0" smtClean="0">
                <a:hlinkClick r:id="rId8"/>
              </a:rPr>
              <a:t>-</a:t>
            </a:r>
            <a:r>
              <a:rPr lang="en-US" sz="1400" u="sng" dirty="0" err="1" smtClean="0">
                <a:hlinkClick r:id="rId8"/>
              </a:rPr>
              <a:t>oi</a:t>
            </a:r>
            <a:r>
              <a:rPr lang="el-GR" sz="1400" u="sng" dirty="0" smtClean="0">
                <a:hlinkClick r:id="rId8"/>
              </a:rPr>
              <a:t>-</a:t>
            </a:r>
            <a:r>
              <a:rPr lang="en-US" sz="1400" u="sng" dirty="0" err="1" smtClean="0">
                <a:hlinkClick r:id="rId8"/>
              </a:rPr>
              <a:t>ellhnes</a:t>
            </a:r>
            <a:r>
              <a:rPr lang="el-GR" sz="1400" u="sng" dirty="0" smtClean="0">
                <a:hlinkClick r:id="rId8"/>
              </a:rPr>
              <a:t>-</a:t>
            </a:r>
            <a:r>
              <a:rPr lang="en-US" sz="1400" u="sng" dirty="0" smtClean="0">
                <a:hlinkClick r:id="rId8"/>
              </a:rPr>
              <a:t>me</a:t>
            </a:r>
            <a:r>
              <a:rPr lang="el-GR" sz="1400" u="sng" dirty="0" smtClean="0">
                <a:hlinkClick r:id="rId8"/>
              </a:rPr>
              <a:t>-</a:t>
            </a:r>
            <a:r>
              <a:rPr lang="en-US" sz="1400" u="sng" dirty="0" err="1" smtClean="0">
                <a:hlinkClick r:id="rId8"/>
              </a:rPr>
              <a:t>ta</a:t>
            </a:r>
            <a:r>
              <a:rPr lang="el-GR" sz="1400" u="sng" dirty="0" smtClean="0">
                <a:hlinkClick r:id="rId8"/>
              </a:rPr>
              <a:t>-</a:t>
            </a:r>
            <a:r>
              <a:rPr lang="en-US" sz="1400" u="sng" dirty="0" err="1" smtClean="0">
                <a:hlinkClick r:id="rId8"/>
              </a:rPr>
              <a:t>smartphones</a:t>
            </a:r>
            <a:r>
              <a:rPr lang="el-GR" sz="1400" u="sng" dirty="0" smtClean="0">
                <a:hlinkClick r:id="rId8"/>
              </a:rPr>
              <a:t>-</a:t>
            </a:r>
            <a:r>
              <a:rPr lang="en-US" sz="1400" u="sng" dirty="0" smtClean="0">
                <a:hlinkClick r:id="rId8"/>
              </a:rPr>
              <a:t>toys</a:t>
            </a:r>
            <a:endParaRPr lang="el-GR" sz="1400" dirty="0"/>
          </a:p>
        </p:txBody>
      </p:sp>
      <p:sp>
        <p:nvSpPr>
          <p:cNvPr id="4097" name="Rectangle 1"/>
          <p:cNvSpPr>
            <a:spLocks noChangeArrowheads="1"/>
          </p:cNvSpPr>
          <p:nvPr/>
        </p:nvSpPr>
        <p:spPr bwMode="auto">
          <a:xfrm>
            <a:off x="4679504" y="836712"/>
            <a:ext cx="446449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u="sng" strike="noStrike" cap="none" normalizeH="0" baseline="0" dirty="0" smtClean="0">
                <a:ln>
                  <a:noFill/>
                </a:ln>
                <a:solidFill>
                  <a:schemeClr val="tx1"/>
                </a:solidFill>
                <a:effectLst>
                  <a:outerShdw blurRad="38100" dist="38100" dir="2700000" algn="tl">
                    <a:srgbClr val="000000">
                      <a:alpha val="43137"/>
                    </a:srgbClr>
                  </a:outerShdw>
                </a:effectLst>
                <a:ea typeface="Calibri" pitchFamily="34" charset="0"/>
                <a:cs typeface="Times New Roman" pitchFamily="18" charset="0"/>
              </a:rPr>
              <a:t>MEIONEKTHMATA</a:t>
            </a:r>
            <a:endParaRPr kumimoji="0" lang="el-GR" u="sng" strike="noStrike" cap="none" normalizeH="0" baseline="0" dirty="0" smtClean="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effectLst/>
                <a:latin typeface="Calibri" pitchFamily="34" charset="0"/>
                <a:ea typeface="Calibri" pitchFamily="34" charset="0"/>
                <a:cs typeface="Times New Roman" pitchFamily="18" charset="0"/>
              </a:rPr>
              <a:t>https</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smtClean="0">
                <a:ln>
                  <a:noFill/>
                </a:ln>
                <a:effectLst/>
                <a:latin typeface="Calibri" pitchFamily="34" charset="0"/>
                <a:ea typeface="Calibri" pitchFamily="34" charset="0"/>
                <a:cs typeface="Times New Roman" pitchFamily="18" charset="0"/>
              </a:rPr>
              <a:t>www</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tanea</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gr</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/2018/07/02/</a:t>
            </a:r>
            <a:r>
              <a:rPr kumimoji="0" lang="en-US" sz="1400" b="0" i="0" u="none" strike="noStrike" cap="none" normalizeH="0" baseline="0" dirty="0" smtClean="0">
                <a:ln>
                  <a:noFill/>
                </a:ln>
                <a:effectLst/>
                <a:latin typeface="Calibri" pitchFamily="34" charset="0"/>
                <a:ea typeface="Calibri" pitchFamily="34" charset="0"/>
                <a:cs typeface="Times New Roman" pitchFamily="18" charset="0"/>
              </a:rPr>
              <a:t>health</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efiboi</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kai</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kinita</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tilefwna</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symboyles</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gia</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orthi</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r>
              <a:rPr kumimoji="0" lang="en-US" sz="1400" b="0" i="0" u="none" strike="noStrike" cap="none" normalizeH="0" baseline="0" dirty="0" err="1" smtClean="0">
                <a:ln>
                  <a:noFill/>
                </a:ln>
                <a:effectLst/>
                <a:latin typeface="Calibri" pitchFamily="34" charset="0"/>
                <a:ea typeface="Calibri" pitchFamily="34" charset="0"/>
                <a:cs typeface="Times New Roman" pitchFamily="18" charset="0"/>
              </a:rPr>
              <a:t>xrisi</a:t>
            </a:r>
            <a:r>
              <a:rPr kumimoji="0" lang="el-GR" sz="14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el-GR" sz="14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effectLst/>
                <a:latin typeface="Calibri" pitchFamily="34" charset="0"/>
                <a:ea typeface="Calibri" pitchFamily="34" charset="0"/>
                <a:cs typeface="Times New Roman" pitchFamily="18" charset="0"/>
              </a:rPr>
              <a:t>https://blogs.sch.gr/8lyk-pat/files/2015/06/%CE%9F%CE%9C%CE%91%CE%94%CE%913-%CE%9A%CE%99%CE%9D%CE%97%CE%A4%CE%9F-%CE%A4%CE%97%CE%9B%CE%95%CE%A6%CE%A9%CE%9D%CE%9F.pdf</a:t>
            </a:r>
            <a:endParaRPr kumimoji="0" lang="en-US" sz="1400" b="0" i="0" u="none" strike="noStrike" cap="none" normalizeH="0" baseline="0" dirty="0" smtClean="0">
              <a:ln>
                <a:noFill/>
              </a:ln>
              <a:effectLst/>
              <a:latin typeface="Arial" pitchFamily="34" charset="0"/>
            </a:endParaRPr>
          </a:p>
        </p:txBody>
      </p:sp>
      <p:sp>
        <p:nvSpPr>
          <p:cNvPr id="6" name="5 - Ορθογώνιο"/>
          <p:cNvSpPr/>
          <p:nvPr/>
        </p:nvSpPr>
        <p:spPr>
          <a:xfrm>
            <a:off x="0" y="0"/>
            <a:ext cx="9144000" cy="6858000"/>
          </a:xfrm>
          <a:prstGeom prst="rect">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097"/>
                                        </p:tgtEl>
                                        <p:attrNameLst>
                                          <p:attrName>style.visibility</p:attrName>
                                        </p:attrNameLst>
                                      </p:cBhvr>
                                      <p:to>
                                        <p:strVal val="visible"/>
                                      </p:to>
                                    </p:set>
                                    <p:anim calcmode="lin" valueType="num">
                                      <p:cBhvr>
                                        <p:cTn id="27" dur="1000" fill="hold"/>
                                        <p:tgtEl>
                                          <p:spTgt spid="4097"/>
                                        </p:tgtEl>
                                        <p:attrNameLst>
                                          <p:attrName>ppt_x</p:attrName>
                                        </p:attrNameLst>
                                      </p:cBhvr>
                                      <p:tavLst>
                                        <p:tav tm="0">
                                          <p:val>
                                            <p:strVal val="#ppt_x-.2"/>
                                          </p:val>
                                        </p:tav>
                                        <p:tav tm="100000">
                                          <p:val>
                                            <p:strVal val="#ppt_x"/>
                                          </p:val>
                                        </p:tav>
                                      </p:tavLst>
                                    </p:anim>
                                    <p:anim calcmode="lin" valueType="num">
                                      <p:cBhvr>
                                        <p:cTn id="28" dur="1000" fill="hold"/>
                                        <p:tgtEl>
                                          <p:spTgt spid="409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0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9883" t="38819" r="43330" b="15771"/>
          <a:stretch>
            <a:fillRect/>
          </a:stretch>
        </p:blipFill>
        <p:spPr bwMode="auto">
          <a:xfrm>
            <a:off x="705972" y="1110467"/>
            <a:ext cx="3929090" cy="5328504"/>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500034" y="500042"/>
            <a:ext cx="6054606" cy="584775"/>
          </a:xfrm>
          <a:prstGeom prst="rect">
            <a:avLst/>
          </a:prstGeom>
          <a:noFill/>
        </p:spPr>
        <p:txBody>
          <a:bodyPr wrap="none" rtlCol="0">
            <a:spAutoFit/>
          </a:bodyPr>
          <a:lstStyle/>
          <a:p>
            <a:r>
              <a:rPr lang="el-GR" sz="3200" i="1" u="sng" dirty="0" smtClean="0">
                <a:effectLst>
                  <a:outerShdw blurRad="38100" dist="38100" dir="2700000" algn="tl">
                    <a:srgbClr val="000000">
                      <a:alpha val="43137"/>
                    </a:srgbClr>
                  </a:outerShdw>
                </a:effectLst>
              </a:rPr>
              <a:t>ΟΝΟΜΑΤΑ ΜΑΘΗΤΩΝ ΤΜΗΜΑ Α΄1</a:t>
            </a:r>
            <a:endParaRPr lang="el-GR" sz="3200" i="1" u="sng" dirty="0">
              <a:effectLst>
                <a:outerShdw blurRad="38100" dist="38100" dir="2700000" algn="tl">
                  <a:srgbClr val="000000">
                    <a:alpha val="43137"/>
                  </a:srgbClr>
                </a:outerShdw>
              </a:effectLst>
            </a:endParaRPr>
          </a:p>
        </p:txBody>
      </p:sp>
      <p:sp>
        <p:nvSpPr>
          <p:cNvPr id="6" name="5 - Ορθογώνιο"/>
          <p:cNvSpPr/>
          <p:nvPr/>
        </p:nvSpPr>
        <p:spPr>
          <a:xfrm>
            <a:off x="0" y="0"/>
            <a:ext cx="9144000" cy="6858000"/>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Ορθογώνιο"/>
          <p:cNvSpPr/>
          <p:nvPr/>
        </p:nvSpPr>
        <p:spPr>
          <a:xfrm>
            <a:off x="1619672" y="2492896"/>
            <a:ext cx="5922519" cy="923330"/>
          </a:xfrm>
          <a:prstGeom prst="rect">
            <a:avLst/>
          </a:prstGeom>
          <a:noFill/>
        </p:spPr>
        <p:txBody>
          <a:bodyPr wrap="none" lIns="91440" tIns="45720" rIns="91440" bIns="45720">
            <a:spAutoFit/>
          </a:bodyPr>
          <a:lstStyle/>
          <a:p>
            <a:pPr algn="ctr"/>
            <a:r>
              <a:rPr lang="el-GR"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Τέλος παρουσίασης</a:t>
            </a:r>
            <a:endParaRPr lang="el-GR"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Ψαλίδισμα διαγώνιας γωνίας του ορθογωνίου"/>
          <p:cNvSpPr/>
          <p:nvPr/>
        </p:nvSpPr>
        <p:spPr>
          <a:xfrm>
            <a:off x="8244408" y="-5932040"/>
            <a:ext cx="10225136" cy="7029400"/>
          </a:xfrm>
          <a:prstGeom prst="snip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Ψαλίδισμα διαγώνιας γωνίας του ορθογωνίου"/>
          <p:cNvSpPr/>
          <p:nvPr/>
        </p:nvSpPr>
        <p:spPr>
          <a:xfrm>
            <a:off x="-9109520" y="5949280"/>
            <a:ext cx="10225136" cy="7029400"/>
          </a:xfrm>
          <a:prstGeom prst="snip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Ψαλίδισμα διαγώνιας γωνίας του ορθογωνίου"/>
          <p:cNvSpPr/>
          <p:nvPr/>
        </p:nvSpPr>
        <p:spPr>
          <a:xfrm>
            <a:off x="-9253536" y="6093296"/>
            <a:ext cx="10225136" cy="7029400"/>
          </a:xfrm>
          <a:prstGeom prst="snip2Diag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Ψαλίδισμα διαγώνιας γωνίας του ορθογωνίου"/>
          <p:cNvSpPr/>
          <p:nvPr/>
        </p:nvSpPr>
        <p:spPr>
          <a:xfrm>
            <a:off x="8388424" y="-6148064"/>
            <a:ext cx="10225136" cy="7029400"/>
          </a:xfrm>
          <a:prstGeom prst="snip2Diag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1043608" y="3356992"/>
            <a:ext cx="6768752" cy="523220"/>
          </a:xfrm>
          <a:prstGeom prst="rect">
            <a:avLst/>
          </a:prstGeom>
          <a:noFill/>
        </p:spPr>
        <p:txBody>
          <a:bodyPr wrap="square" rtlCol="0">
            <a:spAutoFit/>
          </a:bodyPr>
          <a:lstStyle/>
          <a:p>
            <a:pPr algn="ctr"/>
            <a:r>
              <a:rPr lang="el-GR" sz="2800" i="1" dirty="0" smtClean="0">
                <a:effectLst>
                  <a:outerShdw blurRad="38100" dist="38100" dir="2700000" algn="tl">
                    <a:srgbClr val="000000">
                      <a:alpha val="43137"/>
                    </a:srgbClr>
                  </a:outerShdw>
                </a:effectLst>
              </a:rPr>
              <a:t>Ευχαριστούμε για την προσοχή σας!</a:t>
            </a:r>
            <a:endParaRPr lang="el-GR" sz="2800" i="1" dirty="0">
              <a:effectLst>
                <a:outerShdw blurRad="38100" dist="38100" dir="2700000" algn="tl">
                  <a:srgbClr val="000000">
                    <a:alpha val="43137"/>
                  </a:srgbClr>
                </a:outerShdw>
              </a:effectLst>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0" y="1000108"/>
            <a:ext cx="4500594" cy="5214974"/>
          </a:xfrm>
        </p:spPr>
        <p:txBody>
          <a:bodyPr>
            <a:normAutofit fontScale="85000" lnSpcReduction="10000"/>
          </a:bodyPr>
          <a:lstStyle/>
          <a:p>
            <a:pPr algn="ctr">
              <a:buNone/>
            </a:pPr>
            <a:r>
              <a:rPr lang="en-US" i="1" dirty="0" smtClean="0">
                <a:effectLst>
                  <a:outerShdw blurRad="38100" dist="38100" dir="2700000" algn="tl">
                    <a:srgbClr val="000000">
                      <a:alpha val="43137"/>
                    </a:srgbClr>
                  </a:outerShdw>
                </a:effectLst>
              </a:rPr>
              <a:t>     </a:t>
            </a:r>
            <a:r>
              <a:rPr lang="el-GR" i="1" dirty="0" smtClean="0">
                <a:effectLst>
                  <a:outerShdw blurRad="38100" dist="38100" dir="2700000" algn="tl">
                    <a:srgbClr val="000000">
                      <a:alpha val="43137"/>
                    </a:srgbClr>
                  </a:outerShdw>
                </a:effectLst>
              </a:rPr>
              <a:t>Από τότε, άρχισε να εξελίσσεται και να γίνεται ευρέως γνωστό εξ ΄ αιτίας των δυνατοτήτων και της χρησιμότητας που κατείχε. Μέχρι την τις αρχές του 2000 χρησιμοποιούνταν κυρίως για </a:t>
            </a:r>
            <a:r>
              <a:rPr lang="el-GR" b="1" i="1" dirty="0" smtClean="0">
                <a:effectLst>
                  <a:outerShdw blurRad="38100" dist="38100" dir="2700000" algn="tl">
                    <a:srgbClr val="000000">
                      <a:alpha val="43137"/>
                    </a:srgbClr>
                  </a:outerShdw>
                </a:effectLst>
              </a:rPr>
              <a:t>επικοινωνία</a:t>
            </a:r>
            <a:r>
              <a:rPr lang="el-GR" i="1" dirty="0" smtClean="0">
                <a:effectLst>
                  <a:outerShdw blurRad="38100" dist="38100" dir="2700000" algn="tl">
                    <a:srgbClr val="000000">
                      <a:alpha val="43137"/>
                    </a:srgbClr>
                  </a:outerShdw>
                </a:effectLst>
              </a:rPr>
              <a:t> ωστόσο, δεν άργησε να εξελιχθεί και να αποκτήσει τις δυνατότητες και τη φήμη που έχει στις μέρες μας</a:t>
            </a:r>
            <a:r>
              <a:rPr lang="el-GR" dirty="0" smtClean="0"/>
              <a:t>.</a:t>
            </a:r>
            <a:endParaRPr lang="el-GR" dirty="0"/>
          </a:p>
        </p:txBody>
      </p:sp>
      <p:pic>
        <p:nvPicPr>
          <p:cNvPr id="3" name="2 - Εικόνα" descr="Dunlea-Centre-Mobile-phone-use_1200x630V1-770x404.jpg"/>
          <p:cNvPicPr>
            <a:picLocks noChangeAspect="1"/>
          </p:cNvPicPr>
          <p:nvPr/>
        </p:nvPicPr>
        <p:blipFill>
          <a:blip r:embed="rId2" cstate="print"/>
          <a:stretch>
            <a:fillRect/>
          </a:stretch>
        </p:blipFill>
        <p:spPr>
          <a:xfrm>
            <a:off x="4572000" y="1000108"/>
            <a:ext cx="4214811" cy="4714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 Ορθογώνιο"/>
          <p:cNvSpPr/>
          <p:nvPr/>
        </p:nvSpPr>
        <p:spPr>
          <a:xfrm>
            <a:off x="0" y="0"/>
            <a:ext cx="9144000" cy="6858000"/>
          </a:xfrm>
          <a:prstGeom prst="rect">
            <a:avLst/>
          </a:prstGeom>
          <a:noFill/>
          <a:ln w="57150">
            <a:solidFill>
              <a:schemeClr val="tx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pPr algn="ctr">
              <a:buNone/>
            </a:pPr>
            <a:r>
              <a:rPr lang="el-GR" b="1" i="1" u="sng" dirty="0" smtClean="0">
                <a:effectLst>
                  <a:outerShdw blurRad="38100" dist="38100" dir="2700000" algn="tl">
                    <a:srgbClr val="000000">
                      <a:alpha val="43137"/>
                    </a:srgbClr>
                  </a:outerShdw>
                </a:effectLst>
              </a:rPr>
              <a:t>ΤΑ ΒΑΣΙΚΟΤΕΡΑ ΠΛΕΟΝΕΚΤΗΜΑΤΑ ΤΟΥ</a:t>
            </a:r>
          </a:p>
          <a:p>
            <a:pPr algn="ctr"/>
            <a:r>
              <a:rPr lang="el-GR" i="1" dirty="0" smtClean="0">
                <a:effectLst>
                  <a:outerShdw blurRad="38100" dist="38100" dir="2700000" algn="tl">
                    <a:srgbClr val="000000">
                      <a:alpha val="43137"/>
                    </a:srgbClr>
                  </a:outerShdw>
                </a:effectLst>
              </a:rPr>
              <a:t>Οι έξυπνες συσκευές είναι απίστευτα </a:t>
            </a:r>
            <a:r>
              <a:rPr lang="el-GR" b="1" i="1" dirty="0" smtClean="0">
                <a:effectLst>
                  <a:outerShdw blurRad="38100" dist="38100" dir="2700000" algn="tl">
                    <a:srgbClr val="000000">
                      <a:alpha val="43137"/>
                    </a:srgbClr>
                  </a:outerShdw>
                </a:effectLst>
              </a:rPr>
              <a:t>χρήσιμες</a:t>
            </a:r>
            <a:r>
              <a:rPr lang="el-GR" i="1" dirty="0" smtClean="0">
                <a:effectLst>
                  <a:outerShdw blurRad="38100" dist="38100" dir="2700000" algn="tl">
                    <a:srgbClr val="000000">
                      <a:alpha val="43137"/>
                    </a:srgbClr>
                  </a:outerShdw>
                </a:effectLst>
              </a:rPr>
              <a:t> σε περιπτώσεις έκτακτης ανάγκης όταν για παράδειγμα έχετε χαθεί κάπου, μέσω του κινητού θα λάβετε τις οδηγίες κατεύθυνσης.</a:t>
            </a:r>
          </a:p>
          <a:p>
            <a:pPr algn="ctr">
              <a:buNone/>
            </a:pPr>
            <a:endParaRPr lang="el-GR" i="1" dirty="0" smtClean="0">
              <a:effectLst>
                <a:outerShdw blurRad="38100" dist="38100" dir="2700000" algn="tl">
                  <a:srgbClr val="000000">
                    <a:alpha val="43137"/>
                  </a:srgbClr>
                </a:outerShdw>
              </a:effectLst>
            </a:endParaRPr>
          </a:p>
          <a:p>
            <a:pPr algn="ctr"/>
            <a:r>
              <a:rPr lang="el-GR" i="1" dirty="0" smtClean="0">
                <a:effectLst>
                  <a:outerShdw blurRad="38100" dist="38100" dir="2700000" algn="tl">
                    <a:srgbClr val="000000">
                      <a:alpha val="43137"/>
                    </a:srgbClr>
                  </a:outerShdw>
                </a:effectLst>
              </a:rPr>
              <a:t> Οι</a:t>
            </a:r>
            <a:r>
              <a:rPr lang="el-GR" b="1" i="1" dirty="0" smtClean="0">
                <a:effectLst>
                  <a:outerShdw blurRad="38100" dist="38100" dir="2700000" algn="tl">
                    <a:srgbClr val="000000">
                      <a:alpha val="43137"/>
                    </a:srgbClr>
                  </a:outerShdw>
                </a:effectLst>
              </a:rPr>
              <a:t> γονείς </a:t>
            </a:r>
            <a:r>
              <a:rPr lang="el-GR" i="1" dirty="0" smtClean="0">
                <a:effectLst>
                  <a:outerShdw blurRad="38100" dist="38100" dir="2700000" algn="tl">
                    <a:srgbClr val="000000">
                      <a:alpha val="43137"/>
                    </a:srgbClr>
                  </a:outerShdw>
                </a:effectLst>
              </a:rPr>
              <a:t>είναι λιγότερο ανήσυχοι για τα παιδιά τους όταν βρίσκονται σε συνεχή επαφή μαζί τους μέσω του τηλεφώνου.</a:t>
            </a:r>
          </a:p>
          <a:p>
            <a:pPr algn="ctr">
              <a:buNone/>
            </a:pPr>
            <a:endParaRPr lang="el-GR" b="1" i="1" u="sng" dirty="0">
              <a:effectLst>
                <a:outerShdw blurRad="38100" dist="38100" dir="2700000" algn="tl">
                  <a:srgbClr val="000000">
                    <a:alpha val="43137"/>
                  </a:srgbClr>
                </a:outerShdw>
              </a:effectLst>
            </a:endParaRPr>
          </a:p>
        </p:txBody>
      </p:sp>
      <p:sp>
        <p:nvSpPr>
          <p:cNvPr id="4" name="3 - Ορθογώνιο"/>
          <p:cNvSpPr/>
          <p:nvPr/>
        </p:nvSpPr>
        <p:spPr>
          <a:xfrm>
            <a:off x="0" y="0"/>
            <a:ext cx="9144000" cy="6858000"/>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par>
                                <p:cTn id="16" presetID="2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martphone-georgejmclittle.jpg"/>
          <p:cNvPicPr>
            <a:picLocks noChangeAspect="1"/>
          </p:cNvPicPr>
          <p:nvPr/>
        </p:nvPicPr>
        <p:blipFill>
          <a:blip r:embed="rId2" cstate="print"/>
          <a:stretch>
            <a:fillRect/>
          </a:stretch>
        </p:blipFill>
        <p:spPr>
          <a:xfrm>
            <a:off x="357158" y="500042"/>
            <a:ext cx="6286544"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pic>
        <p:nvPicPr>
          <p:cNvPr id="3" name="2 - Εικόνα" descr="family-banner.png"/>
          <p:cNvPicPr>
            <a:picLocks noChangeAspect="1"/>
          </p:cNvPicPr>
          <p:nvPr/>
        </p:nvPicPr>
        <p:blipFill>
          <a:blip r:embed="rId3" cstate="print"/>
          <a:stretch>
            <a:fillRect/>
          </a:stretch>
        </p:blipFill>
        <p:spPr>
          <a:xfrm>
            <a:off x="2714612" y="3714752"/>
            <a:ext cx="6096000" cy="2643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OffAxis2Left"/>
            <a:lightRig rig="threePt" dir="t">
              <a:rot lat="0" lon="0" rev="2700000"/>
            </a:lightRig>
          </a:scene3d>
          <a:sp3d>
            <a:bevelT h="38100"/>
            <a:contourClr>
              <a:srgbClr val="C0C0C0"/>
            </a:contourClr>
          </a:sp3d>
        </p:spPr>
      </p:pic>
      <p:sp>
        <p:nvSpPr>
          <p:cNvPr id="4" name="3 - Ορθογώνιο"/>
          <p:cNvSpPr/>
          <p:nvPr/>
        </p:nvSpPr>
        <p:spPr>
          <a:xfrm>
            <a:off x="0" y="0"/>
            <a:ext cx="9144000" cy="6858000"/>
          </a:xfrm>
          <a:prstGeom prst="rect">
            <a:avLst/>
          </a:prstGeom>
          <a:noFill/>
          <a:ln w="571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571480"/>
            <a:ext cx="8229600" cy="5697559"/>
          </a:xfrm>
        </p:spPr>
        <p:txBody>
          <a:bodyPr/>
          <a:lstStyle/>
          <a:p>
            <a:r>
              <a:rPr lang="el-GR" i="1" dirty="0" smtClean="0">
                <a:effectLst>
                  <a:outerShdw blurRad="38100" dist="38100" dir="2700000" algn="tl">
                    <a:srgbClr val="000000">
                      <a:alpha val="43137"/>
                    </a:srgbClr>
                  </a:outerShdw>
                </a:effectLst>
              </a:rPr>
              <a:t> Εάν είστε συνειδητοποιημένοι στο διαδίκτυο, μπορείτε να έχετε</a:t>
            </a:r>
            <a:r>
              <a:rPr lang="el-GR" b="1" i="1" dirty="0" smtClean="0">
                <a:effectLst>
                  <a:outerShdw blurRad="38100" dist="38100" dir="2700000" algn="tl">
                    <a:srgbClr val="000000">
                      <a:alpha val="43137"/>
                    </a:srgbClr>
                  </a:outerShdw>
                </a:effectLst>
              </a:rPr>
              <a:t> </a:t>
            </a:r>
            <a:r>
              <a:rPr lang="el-GR" b="1" i="1" dirty="0" err="1" smtClean="0">
                <a:effectLst>
                  <a:outerShdw blurRad="38100" dist="38100" dir="2700000" algn="tl">
                    <a:srgbClr val="000000">
                      <a:alpha val="43137"/>
                    </a:srgbClr>
                  </a:outerShdw>
                </a:effectLst>
              </a:rPr>
              <a:t>internet</a:t>
            </a:r>
            <a:r>
              <a:rPr lang="el-GR" b="1" i="1" dirty="0" smtClean="0">
                <a:effectLst>
                  <a:outerShdw blurRad="38100" dist="38100" dir="2700000" algn="tl">
                    <a:srgbClr val="000000">
                      <a:alpha val="43137"/>
                    </a:srgbClr>
                  </a:outerShdw>
                </a:effectLst>
              </a:rPr>
              <a:t> </a:t>
            </a:r>
            <a:r>
              <a:rPr lang="el-GR" i="1" dirty="0" smtClean="0">
                <a:effectLst>
                  <a:outerShdw blurRad="38100" dist="38100" dir="2700000" algn="tl">
                    <a:srgbClr val="000000">
                      <a:alpha val="43137"/>
                    </a:srgbClr>
                  </a:outerShdw>
                </a:effectLst>
              </a:rPr>
              <a:t>όλη την ώρα οπουδήποτε και αν βρίσκεστε.</a:t>
            </a:r>
          </a:p>
          <a:p>
            <a:r>
              <a:rPr lang="el-GR" i="1" dirty="0" smtClean="0">
                <a:effectLst>
                  <a:outerShdw blurRad="38100" dist="38100" dir="2700000" algn="tl">
                    <a:srgbClr val="000000">
                      <a:alpha val="43137"/>
                    </a:srgbClr>
                  </a:outerShdw>
                </a:effectLst>
              </a:rPr>
              <a:t> Από την οικονομική και βιομηχανική άποψη, οι εταιρίες κινητή τηλεφωνίας ανθίζουν σε δισεκατομμύρια με τις κεφαλαιαγορές . Αυτό είναι πολύ καλό για μία ομαλή και υγιή </a:t>
            </a:r>
            <a:r>
              <a:rPr lang="el-GR" b="1" i="1" dirty="0" smtClean="0">
                <a:effectLst>
                  <a:outerShdw blurRad="38100" dist="38100" dir="2700000" algn="tl">
                    <a:srgbClr val="000000">
                      <a:alpha val="43137"/>
                    </a:srgbClr>
                  </a:outerShdw>
                </a:effectLst>
              </a:rPr>
              <a:t>οικονομία</a:t>
            </a:r>
            <a:r>
              <a:rPr lang="el-GR" i="1" dirty="0" smtClean="0">
                <a:effectLst>
                  <a:outerShdw blurRad="38100" dist="38100" dir="2700000" algn="tl">
                    <a:srgbClr val="000000">
                      <a:alpha val="43137"/>
                    </a:srgbClr>
                  </a:outerShdw>
                </a:effectLst>
              </a:rPr>
              <a:t>.</a:t>
            </a:r>
          </a:p>
          <a:p>
            <a:r>
              <a:rPr lang="el-GR" i="1" dirty="0" smtClean="0">
                <a:effectLst>
                  <a:outerShdw blurRad="38100" dist="38100" dir="2700000" algn="tl">
                    <a:srgbClr val="000000">
                      <a:alpha val="43137"/>
                    </a:srgbClr>
                  </a:outerShdw>
                </a:effectLst>
              </a:rPr>
              <a:t>Τα </a:t>
            </a:r>
            <a:r>
              <a:rPr lang="el-GR" b="1" i="1" dirty="0" err="1" smtClean="0">
                <a:effectLst>
                  <a:outerShdw blurRad="38100" dist="38100" dir="2700000" algn="tl">
                    <a:srgbClr val="000000">
                      <a:alpha val="43137"/>
                    </a:srgbClr>
                  </a:outerShdw>
                </a:effectLst>
              </a:rPr>
              <a:t>trendy</a:t>
            </a:r>
            <a:r>
              <a:rPr lang="el-GR" i="1" dirty="0" smtClean="0">
                <a:effectLst>
                  <a:outerShdw blurRad="38100" dist="38100" dir="2700000" algn="tl">
                    <a:srgbClr val="000000">
                      <a:alpha val="43137"/>
                    </a:srgbClr>
                  </a:outerShdw>
                </a:effectLst>
              </a:rPr>
              <a:t> κινητά, καθώς είναι μέρος της μόδας, μπορούν να χρησιμοποιηθούν για να τραβήξετε την προσοχή</a:t>
            </a:r>
            <a:r>
              <a:rPr lang="en-US" i="1" dirty="0" smtClean="0">
                <a:effectLst>
                  <a:outerShdw blurRad="38100" dist="38100" dir="2700000" algn="tl">
                    <a:srgbClr val="000000">
                      <a:alpha val="43137"/>
                    </a:srgbClr>
                  </a:outerShdw>
                </a:effectLst>
              </a:rPr>
              <a:t>.</a:t>
            </a:r>
            <a:endParaRPr lang="el-GR" i="1" dirty="0">
              <a:effectLst>
                <a:outerShdw blurRad="38100" dist="38100" dir="2700000" algn="tl">
                  <a:srgbClr val="000000">
                    <a:alpha val="43137"/>
                  </a:srgbClr>
                </a:outerShdw>
              </a:effectLst>
            </a:endParaRPr>
          </a:p>
        </p:txBody>
      </p:sp>
      <p:sp>
        <p:nvSpPr>
          <p:cNvPr id="4" name="3 - Ορθογώνιο"/>
          <p:cNvSpPr/>
          <p:nvPr/>
        </p:nvSpPr>
        <p:spPr>
          <a:xfrm>
            <a:off x="0" y="0"/>
            <a:ext cx="9144000" cy="6858000"/>
          </a:xfrm>
          <a:prstGeom prst="rect">
            <a:avLst/>
          </a:prstGeom>
          <a:noFill/>
          <a:ln w="57150">
            <a:solidFill>
              <a:schemeClr val="tx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martphone-slow-internet-670x335.jpg"/>
          <p:cNvPicPr>
            <a:picLocks noChangeAspect="1"/>
          </p:cNvPicPr>
          <p:nvPr/>
        </p:nvPicPr>
        <p:blipFill>
          <a:blip r:embed="rId2" cstate="print"/>
          <a:stretch>
            <a:fillRect/>
          </a:stretch>
        </p:blipFill>
        <p:spPr>
          <a:xfrm>
            <a:off x="571472" y="500042"/>
            <a:ext cx="6286544"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pic>
        <p:nvPicPr>
          <p:cNvPr id="3" name="2 - Εικόνα" descr="Internet_Mobile_546x307.jpg"/>
          <p:cNvPicPr>
            <a:picLocks noChangeAspect="1"/>
          </p:cNvPicPr>
          <p:nvPr/>
        </p:nvPicPr>
        <p:blipFill>
          <a:blip r:embed="rId3" cstate="print"/>
          <a:stretch>
            <a:fillRect/>
          </a:stretch>
        </p:blipFill>
        <p:spPr>
          <a:xfrm>
            <a:off x="2714612" y="3071810"/>
            <a:ext cx="5700716" cy="29241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LeftFacing"/>
            <a:lightRig rig="threePt" dir="t">
              <a:rot lat="0" lon="0" rev="2700000"/>
            </a:lightRig>
          </a:scene3d>
          <a:sp3d>
            <a:bevelT h="38100"/>
            <a:contourClr>
              <a:srgbClr val="C0C0C0"/>
            </a:contourClr>
          </a:sp3d>
        </p:spPr>
      </p:pic>
      <p:sp>
        <p:nvSpPr>
          <p:cNvPr id="4" name="3 - Ορθογώνιο"/>
          <p:cNvSpPr/>
          <p:nvPr/>
        </p:nvSpPr>
        <p:spPr>
          <a:xfrm>
            <a:off x="0" y="0"/>
            <a:ext cx="9144000" cy="6858000"/>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60648"/>
            <a:ext cx="9345634" cy="1077218"/>
          </a:xfrm>
          <a:prstGeom prst="rect">
            <a:avLst/>
          </a:prstGeom>
        </p:spPr>
        <p:txBody>
          <a:bodyPr wrap="square">
            <a:spAutoFit/>
          </a:bodyPr>
          <a:lstStyle/>
          <a:p>
            <a:pPr algn="ctr">
              <a:buNone/>
            </a:pPr>
            <a:r>
              <a:rPr lang="el-GR" sz="3200" b="1" i="1" u="sng" dirty="0" smtClean="0">
                <a:effectLst>
                  <a:outerShdw blurRad="38100" dist="38100" dir="2700000" algn="tl">
                    <a:srgbClr val="000000">
                      <a:alpha val="43137"/>
                    </a:srgbClr>
                  </a:outerShdw>
                </a:effectLst>
              </a:rPr>
              <a:t>ΜΕΙΟΝΕΚΤΗΜΑΤΑ ΤΩΝ ΚΙΝΗΤΩΝ ΤΗΛΕΦΩΝΩΝ ΣΤΙΣ ΖΩΕΣ ΤΩΝ ΕΦΗΒΩΝ</a:t>
            </a:r>
          </a:p>
        </p:txBody>
      </p:sp>
      <p:sp>
        <p:nvSpPr>
          <p:cNvPr id="3" name="2 - Ορθογώνιο"/>
          <p:cNvSpPr/>
          <p:nvPr/>
        </p:nvSpPr>
        <p:spPr>
          <a:xfrm>
            <a:off x="899592" y="1700808"/>
            <a:ext cx="7416824" cy="3539430"/>
          </a:xfrm>
          <a:prstGeom prst="rect">
            <a:avLst/>
          </a:prstGeom>
        </p:spPr>
        <p:txBody>
          <a:bodyPr wrap="square">
            <a:spAutoFit/>
          </a:bodyPr>
          <a:lstStyle/>
          <a:p>
            <a:pPr algn="ctr">
              <a:lnSpc>
                <a:spcPct val="100000"/>
              </a:lnSpc>
              <a:spcBef>
                <a:spcPts val="641"/>
              </a:spcBef>
            </a:pPr>
            <a:r>
              <a:rPr lang="el-GR" sz="3200" i="1" spc="-1" dirty="0" smtClean="0">
                <a:effectLst>
                  <a:outerShdw blurRad="38100" dist="38100" dir="2700000" algn="tl">
                    <a:srgbClr val="000000">
                      <a:alpha val="43137"/>
                    </a:srgbClr>
                  </a:outerShdw>
                </a:effectLst>
              </a:rPr>
              <a:t>Η  εποχή της </a:t>
            </a:r>
            <a:r>
              <a:rPr lang="el-GR" sz="3200" b="1" i="1" spc="-1" dirty="0" smtClean="0">
                <a:effectLst>
                  <a:outerShdw blurRad="38100" dist="38100" dir="2700000" algn="tl">
                    <a:srgbClr val="000000">
                      <a:alpha val="43137"/>
                    </a:srgbClr>
                  </a:outerShdw>
                </a:effectLst>
              </a:rPr>
              <a:t>τεχνολογικής ανάπτυξης </a:t>
            </a:r>
            <a:r>
              <a:rPr lang="el-GR" sz="3200" i="1" spc="-1" dirty="0" smtClean="0">
                <a:effectLst>
                  <a:outerShdw blurRad="38100" dist="38100" dir="2700000" algn="tl">
                    <a:srgbClr val="000000">
                      <a:alpha val="43137"/>
                    </a:srgbClr>
                  </a:outerShdw>
                </a:effectLst>
              </a:rPr>
              <a:t>, που κάποτε φάνταζε φαινόμενο , σήμερα είναι κάτι παραπάνω από καθημερινότητα. Βέβαια εκτός από τα πλεονεκτήματα της, συγκεκριμένα των κινητών τηλεφώνων στους εφήβους, υπάρχουν αρκετά μειονεκτήματα που πρέπει να σημειωθούν.</a:t>
            </a:r>
            <a:endParaRPr lang="el-GR" sz="3200" i="1" spc="-1" dirty="0">
              <a:effectLst>
                <a:outerShdw blurRad="38100" dist="38100" dir="2700000" algn="tl">
                  <a:srgbClr val="000000">
                    <a:alpha val="43137"/>
                  </a:srgbClr>
                </a:outerShdw>
              </a:effectLst>
              <a:latin typeface="Arial"/>
            </a:endParaRPr>
          </a:p>
        </p:txBody>
      </p:sp>
      <p:sp>
        <p:nvSpPr>
          <p:cNvPr id="4" name="3 - Ορθογώνιο"/>
          <p:cNvSpPr/>
          <p:nvPr/>
        </p:nvSpPr>
        <p:spPr>
          <a:xfrm>
            <a:off x="0" y="0"/>
            <a:ext cx="9144000" cy="6858000"/>
          </a:xfrm>
          <a:prstGeom prst="rect">
            <a:avLst/>
          </a:prstGeom>
          <a:noFill/>
          <a:ln w="571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1037</Words>
  <Application>Microsoft Office PowerPoint</Application>
  <PresentationFormat>Προβολή στην οθόνη (4:3)</PresentationFormat>
  <Paragraphs>72</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Διαφάνεια 1</vt:lpstr>
      <vt:lpstr>ΕΙΣΑΓΩΓΗ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dc:title>
  <dc:creator>User12</dc:creator>
  <cp:lastModifiedBy>EDU 1</cp:lastModifiedBy>
  <cp:revision>40</cp:revision>
  <dcterms:created xsi:type="dcterms:W3CDTF">2019-04-16T08:16:41Z</dcterms:created>
  <dcterms:modified xsi:type="dcterms:W3CDTF">2019-05-16T10:29:28Z</dcterms:modified>
</cp:coreProperties>
</file>