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Lst>
  <p:notesMasterIdLst>
    <p:notesMasterId r:id="rId50"/>
  </p:notesMasterIdLst>
  <p:sldIdLst>
    <p:sldId id="256" r:id="rId2"/>
    <p:sldId id="258" r:id="rId3"/>
    <p:sldId id="268" r:id="rId4"/>
    <p:sldId id="269" r:id="rId5"/>
    <p:sldId id="275" r:id="rId6"/>
    <p:sldId id="271" r:id="rId7"/>
    <p:sldId id="270" r:id="rId8"/>
    <p:sldId id="272" r:id="rId9"/>
    <p:sldId id="273" r:id="rId10"/>
    <p:sldId id="274" r:id="rId11"/>
    <p:sldId id="260" r:id="rId12"/>
    <p:sldId id="267" r:id="rId13"/>
    <p:sldId id="261" r:id="rId14"/>
    <p:sldId id="262" r:id="rId15"/>
    <p:sldId id="264" r:id="rId16"/>
    <p:sldId id="265" r:id="rId17"/>
    <p:sldId id="257" r:id="rId18"/>
    <p:sldId id="276" r:id="rId19"/>
    <p:sldId id="277" r:id="rId20"/>
    <p:sldId id="278" r:id="rId21"/>
    <p:sldId id="279" r:id="rId22"/>
    <p:sldId id="280" r:id="rId23"/>
    <p:sldId id="301" r:id="rId24"/>
    <p:sldId id="281"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2" r:id="rId43"/>
    <p:sldId id="303" r:id="rId44"/>
    <p:sldId id="304" r:id="rId45"/>
    <p:sldId id="305" r:id="rId46"/>
    <p:sldId id="306" r:id="rId47"/>
    <p:sldId id="308" r:id="rId48"/>
    <p:sldId id="307" r:id="rId4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81" d="100"/>
          <a:sy n="81" d="100"/>
        </p:scale>
        <p:origin x="-300" y="-72"/>
      </p:cViewPr>
      <p:guideLst>
        <p:guide orient="horz" pos="2160"/>
        <p:guide pos="3840"/>
      </p:guideLst>
    </p:cSldViewPr>
  </p:slideViewPr>
  <p:notesTextViewPr>
    <p:cViewPr>
      <p:scale>
        <a:sx n="1" d="1"/>
        <a:sy n="1" d="1"/>
      </p:scale>
      <p:origin x="0" y="0"/>
    </p:cViewPr>
  </p:notesTextViewPr>
  <p:sorterViewPr>
    <p:cViewPr>
      <p:scale>
        <a:sx n="100" d="100"/>
        <a:sy n="100" d="100"/>
      </p:scale>
      <p:origin x="0" y="44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EDC0A-CB5C-4BD1-BC76-508718CAB093}" type="datetimeFigureOut">
              <a:rPr lang="el-GR"/>
              <a:t>20/6/2017</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CDC6FF-07D0-4253-813A-59424625B9F2}" type="slidenum">
              <a:rPr lang="el-GR"/>
              <a:t>‹#›</a:t>
            </a:fld>
            <a:endParaRPr lang="el-GR"/>
          </a:p>
        </p:txBody>
      </p:sp>
    </p:spTree>
    <p:extLst>
      <p:ext uri="{BB962C8B-B14F-4D97-AF65-F5344CB8AC3E}">
        <p14:creationId xmlns:p14="http://schemas.microsoft.com/office/powerpoint/2010/main" val="423938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FCDC6FF-07D0-4253-813A-59424625B9F2}" type="slidenum">
              <a:rPr lang="el-GR"/>
              <a:t>1</a:t>
            </a:fld>
            <a:endParaRPr lang="el-GR"/>
          </a:p>
        </p:txBody>
      </p:sp>
    </p:spTree>
    <p:extLst>
      <p:ext uri="{BB962C8B-B14F-4D97-AF65-F5344CB8AC3E}">
        <p14:creationId xmlns:p14="http://schemas.microsoft.com/office/powerpoint/2010/main" val="1139223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noResize="1"/>
          </p:cNvSpPr>
          <p:nvPr>
            <p:ph type="sldImg"/>
          </p:nvPr>
        </p:nvSpPr>
        <p:spPr>
          <a:xfrm>
            <a:off x="814388" y="769938"/>
            <a:ext cx="5230812" cy="2943225"/>
          </a:xfrm>
          <a:solidFill>
            <a:srgbClr val="729FCF"/>
          </a:solidFill>
          <a:ln w="25400">
            <a:solidFill>
              <a:srgbClr val="3465A4"/>
            </a:solidFill>
            <a:prstDash val="solid"/>
          </a:ln>
        </p:spPr>
      </p:sp>
      <p:sp>
        <p:nvSpPr>
          <p:cNvPr id="3" name="Θέση σημειώσεων 2"/>
          <p:cNvSpPr txBox="1">
            <a:spLocks noGrp="1"/>
          </p:cNvSpPr>
          <p:nvPr>
            <p:ph type="body" sz="quarter" idx="1"/>
          </p:nvPr>
        </p:nvSpPr>
        <p:spPr>
          <a:xfrm>
            <a:off x="653171" y="4002494"/>
            <a:ext cx="5551953" cy="4310378"/>
          </a:xfrm>
        </p:spPr>
        <p:txBody>
          <a:bodyPr/>
          <a:lstStyle/>
          <a:p>
            <a:endParaRPr lang="en-GB" sz="26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noResize="1"/>
          </p:cNvSpPr>
          <p:nvPr>
            <p:ph type="sldImg"/>
          </p:nvPr>
        </p:nvSpPr>
        <p:spPr>
          <a:xfrm>
            <a:off x="814388" y="769938"/>
            <a:ext cx="5230812" cy="2943225"/>
          </a:xfrm>
          <a:solidFill>
            <a:srgbClr val="729FCF"/>
          </a:solidFill>
          <a:ln w="25400">
            <a:solidFill>
              <a:srgbClr val="3465A4"/>
            </a:solidFill>
            <a:prstDash val="solid"/>
          </a:ln>
        </p:spPr>
      </p:sp>
      <p:sp>
        <p:nvSpPr>
          <p:cNvPr id="3" name="Θέση σημειώσεων 2"/>
          <p:cNvSpPr txBox="1">
            <a:spLocks noGrp="1"/>
          </p:cNvSpPr>
          <p:nvPr>
            <p:ph type="body" sz="quarter" idx="1"/>
          </p:nvPr>
        </p:nvSpPr>
        <p:spPr>
          <a:xfrm>
            <a:off x="653171" y="4002494"/>
            <a:ext cx="5551953" cy="4310378"/>
          </a:xfrm>
        </p:spPr>
        <p:txBody>
          <a:bodyPr/>
          <a:lstStyle/>
          <a:p>
            <a:endParaRPr lang="en-GB" sz="26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noResize="1"/>
          </p:cNvSpPr>
          <p:nvPr>
            <p:ph type="sldImg"/>
          </p:nvPr>
        </p:nvSpPr>
        <p:spPr>
          <a:xfrm>
            <a:off x="814388" y="769938"/>
            <a:ext cx="5230812" cy="2943225"/>
          </a:xfrm>
          <a:solidFill>
            <a:srgbClr val="729FCF"/>
          </a:solidFill>
          <a:ln w="25400">
            <a:solidFill>
              <a:srgbClr val="3465A4"/>
            </a:solidFill>
            <a:prstDash val="solid"/>
          </a:ln>
        </p:spPr>
      </p:sp>
      <p:sp>
        <p:nvSpPr>
          <p:cNvPr id="3" name="Θέση σημειώσεων 2"/>
          <p:cNvSpPr txBox="1">
            <a:spLocks noGrp="1"/>
          </p:cNvSpPr>
          <p:nvPr>
            <p:ph type="body" sz="quarter" idx="1"/>
          </p:nvPr>
        </p:nvSpPr>
        <p:spPr>
          <a:xfrm>
            <a:off x="653171" y="4002494"/>
            <a:ext cx="5551953" cy="4310378"/>
          </a:xfrm>
        </p:spPr>
        <p:txBody>
          <a:bodyPr/>
          <a:lstStyle/>
          <a:p>
            <a:endParaRPr lang="en-GB" sz="26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noResize="1"/>
          </p:cNvSpPr>
          <p:nvPr>
            <p:ph type="sldImg"/>
          </p:nvPr>
        </p:nvSpPr>
        <p:spPr>
          <a:xfrm>
            <a:off x="814388" y="769938"/>
            <a:ext cx="5230812" cy="2943225"/>
          </a:xfrm>
          <a:solidFill>
            <a:srgbClr val="729FCF"/>
          </a:solidFill>
          <a:ln w="25400">
            <a:solidFill>
              <a:srgbClr val="3465A4"/>
            </a:solidFill>
            <a:prstDash val="solid"/>
          </a:ln>
        </p:spPr>
      </p:sp>
      <p:sp>
        <p:nvSpPr>
          <p:cNvPr id="3" name="Θέση σημειώσεων 2"/>
          <p:cNvSpPr txBox="1">
            <a:spLocks noGrp="1"/>
          </p:cNvSpPr>
          <p:nvPr>
            <p:ph type="body" sz="quarter" idx="1"/>
          </p:nvPr>
        </p:nvSpPr>
        <p:spPr>
          <a:xfrm>
            <a:off x="653171" y="4002494"/>
            <a:ext cx="5551953" cy="4310378"/>
          </a:xfrm>
        </p:spPr>
        <p:txBody>
          <a:bodyPr/>
          <a:lstStyle/>
          <a:p>
            <a:endParaRPr lang="en-GB" sz="26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noResize="1"/>
          </p:cNvSpPr>
          <p:nvPr>
            <p:ph type="sldImg"/>
          </p:nvPr>
        </p:nvSpPr>
        <p:spPr>
          <a:xfrm>
            <a:off x="814388" y="769938"/>
            <a:ext cx="5230812" cy="2943225"/>
          </a:xfrm>
          <a:solidFill>
            <a:srgbClr val="729FCF"/>
          </a:solidFill>
          <a:ln w="25400">
            <a:solidFill>
              <a:srgbClr val="3465A4"/>
            </a:solidFill>
            <a:prstDash val="solid"/>
          </a:ln>
        </p:spPr>
      </p:sp>
      <p:sp>
        <p:nvSpPr>
          <p:cNvPr id="3" name="Θέση σημειώσεων 2"/>
          <p:cNvSpPr txBox="1">
            <a:spLocks noGrp="1"/>
          </p:cNvSpPr>
          <p:nvPr>
            <p:ph type="body" sz="quarter" idx="1"/>
          </p:nvPr>
        </p:nvSpPr>
        <p:spPr>
          <a:xfrm>
            <a:off x="653171" y="4002494"/>
            <a:ext cx="5551953" cy="4310378"/>
          </a:xfrm>
        </p:spPr>
        <p:txBody>
          <a:bodyPr/>
          <a:lstStyle/>
          <a:p>
            <a:endParaRPr lang="en-GB" sz="26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noResize="1"/>
          </p:cNvSpPr>
          <p:nvPr>
            <p:ph type="sldImg"/>
          </p:nvPr>
        </p:nvSpPr>
        <p:spPr>
          <a:xfrm>
            <a:off x="814388" y="769938"/>
            <a:ext cx="5230812" cy="2943225"/>
          </a:xfrm>
          <a:solidFill>
            <a:srgbClr val="729FCF"/>
          </a:solidFill>
          <a:ln w="25400">
            <a:solidFill>
              <a:srgbClr val="3465A4"/>
            </a:solidFill>
            <a:prstDash val="solid"/>
          </a:ln>
        </p:spPr>
      </p:sp>
      <p:sp>
        <p:nvSpPr>
          <p:cNvPr id="3" name="Θέση σημειώσεων 2"/>
          <p:cNvSpPr txBox="1">
            <a:spLocks noGrp="1"/>
          </p:cNvSpPr>
          <p:nvPr>
            <p:ph type="body" sz="quarter" idx="1"/>
          </p:nvPr>
        </p:nvSpPr>
        <p:spPr>
          <a:xfrm>
            <a:off x="653171" y="4002494"/>
            <a:ext cx="5551953" cy="4310378"/>
          </a:xfrm>
        </p:spPr>
        <p:txBody>
          <a:bodyPr/>
          <a:lstStyle/>
          <a:p>
            <a:endParaRPr lang="en-GB" sz="26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ED0FB15-07DE-428F-8006-8B497F605208}" type="slidenum">
              <a:rPr lang="el-GR" smtClean="0"/>
              <a:pPr/>
              <a:t>25</a:t>
            </a:fld>
            <a:endParaRPr lang="el-G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ED0FB15-07DE-428F-8006-8B497F605208}" type="slidenum">
              <a:rPr lang="el-GR" smtClean="0"/>
              <a:pPr/>
              <a:t>30</a:t>
            </a:fld>
            <a:endParaRPr lang="el-G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8135A9-332B-4A46-A622-9D71D31AFD40}" type="slidenum">
              <a:rPr lang="el-GR" smtClean="0"/>
              <a:pPr fontAlgn="base">
                <a:spcBef>
                  <a:spcPct val="0"/>
                </a:spcBef>
                <a:spcAft>
                  <a:spcPct val="0"/>
                </a:spcAft>
                <a:defRPr/>
              </a:pPr>
              <a:t>44</a:t>
            </a:fld>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71087855-AC0E-4495-9DBC-C74C3D88E902}" type="slidenum">
              <a:rPr lang="el-GR" altLang="el-GR">
                <a:latin typeface="Arial" pitchFamily="34" charset="0"/>
              </a:rPr>
              <a:pPr eaLnBrk="1" hangingPunct="1"/>
              <a:t>47</a:t>
            </a:fld>
            <a:endParaRPr lang="el-GR" altLang="el-GR">
              <a:latin typeface="Arial" pitchFamily="34" charset="0"/>
            </a:endParaRPr>
          </a:p>
        </p:txBody>
      </p:sp>
      <p:sp>
        <p:nvSpPr>
          <p:cNvPr id="132099" name="Rectangle 2"/>
          <p:cNvSpPr>
            <a:spLocks noGrp="1" noRot="1" noChangeAspect="1" noChangeArrowheads="1" noTextEdit="1"/>
          </p:cNvSpPr>
          <p:nvPr>
            <p:ph type="sldImg"/>
          </p:nvPr>
        </p:nvSpPr>
        <p:spPr>
          <a:xfrm>
            <a:off x="217488" y="812800"/>
            <a:ext cx="7123112" cy="4008438"/>
          </a:xfrm>
          <a:ln/>
        </p:spPr>
      </p:sp>
      <p:sp>
        <p:nvSpPr>
          <p:cNvPr id="132100" name="Rectangle 3"/>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round/>
                <a:headEnd/>
                <a:tailEnd/>
              </a14:hiddenLine>
            </a:ext>
          </a:extLst>
        </p:spPr>
        <p:txBody>
          <a:bodyPr wrap="none" anchor="ctr"/>
          <a:lstStyle/>
          <a:p>
            <a:pPr eaLnBrk="1" hangingPunct="1"/>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FCDC6FF-07D0-4253-813A-59424625B9F2}" type="slidenum">
              <a:rPr lang="el-GR"/>
              <a:t>2</a:t>
            </a:fld>
            <a:endParaRPr lang="el-GR"/>
          </a:p>
        </p:txBody>
      </p:sp>
    </p:spTree>
    <p:extLst>
      <p:ext uri="{BB962C8B-B14F-4D97-AF65-F5344CB8AC3E}">
        <p14:creationId xmlns:p14="http://schemas.microsoft.com/office/powerpoint/2010/main" val="67046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FCDC6FF-07D0-4253-813A-59424625B9F2}" type="slidenum">
              <a:rPr lang="el-GR"/>
              <a:t>11</a:t>
            </a:fld>
            <a:endParaRPr lang="el-GR"/>
          </a:p>
        </p:txBody>
      </p:sp>
    </p:spTree>
    <p:extLst>
      <p:ext uri="{BB962C8B-B14F-4D97-AF65-F5344CB8AC3E}">
        <p14:creationId xmlns:p14="http://schemas.microsoft.com/office/powerpoint/2010/main" val="1051863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FCDC6FF-07D0-4253-813A-59424625B9F2}" type="slidenum">
              <a:rPr lang="el-GR"/>
              <a:t>12</a:t>
            </a:fld>
            <a:endParaRPr lang="el-GR"/>
          </a:p>
        </p:txBody>
      </p:sp>
    </p:spTree>
    <p:extLst>
      <p:ext uri="{BB962C8B-B14F-4D97-AF65-F5344CB8AC3E}">
        <p14:creationId xmlns:p14="http://schemas.microsoft.com/office/powerpoint/2010/main" val="3190512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FCDC6FF-07D0-4253-813A-59424625B9F2}" type="slidenum">
              <a:rPr lang="el-GR"/>
              <a:t>13</a:t>
            </a:fld>
            <a:endParaRPr lang="el-GR"/>
          </a:p>
        </p:txBody>
      </p:sp>
    </p:spTree>
    <p:extLst>
      <p:ext uri="{BB962C8B-B14F-4D97-AF65-F5344CB8AC3E}">
        <p14:creationId xmlns:p14="http://schemas.microsoft.com/office/powerpoint/2010/main" val="3369300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FCDC6FF-07D0-4253-813A-59424625B9F2}" type="slidenum">
              <a:rPr lang="el-GR"/>
              <a:t>14</a:t>
            </a:fld>
            <a:endParaRPr lang="el-GR"/>
          </a:p>
        </p:txBody>
      </p:sp>
    </p:spTree>
    <p:extLst>
      <p:ext uri="{BB962C8B-B14F-4D97-AF65-F5344CB8AC3E}">
        <p14:creationId xmlns:p14="http://schemas.microsoft.com/office/powerpoint/2010/main" val="2853002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FCDC6FF-07D0-4253-813A-59424625B9F2}" type="slidenum">
              <a:rPr lang="el-GR"/>
              <a:t>15</a:t>
            </a:fld>
            <a:endParaRPr lang="el-GR"/>
          </a:p>
        </p:txBody>
      </p:sp>
    </p:spTree>
    <p:extLst>
      <p:ext uri="{BB962C8B-B14F-4D97-AF65-F5344CB8AC3E}">
        <p14:creationId xmlns:p14="http://schemas.microsoft.com/office/powerpoint/2010/main" val="3814189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FCDC6FF-07D0-4253-813A-59424625B9F2}" type="slidenum">
              <a:rPr lang="el-GR"/>
              <a:t>16</a:t>
            </a:fld>
            <a:endParaRPr lang="el-GR"/>
          </a:p>
        </p:txBody>
      </p:sp>
    </p:spTree>
    <p:extLst>
      <p:ext uri="{BB962C8B-B14F-4D97-AF65-F5344CB8AC3E}">
        <p14:creationId xmlns:p14="http://schemas.microsoft.com/office/powerpoint/2010/main" val="213231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FCDC6FF-07D0-4253-813A-59424625B9F2}" type="slidenum">
              <a:rPr lang="el-GR"/>
              <a:t>17</a:t>
            </a:fld>
            <a:endParaRPr lang="el-GR"/>
          </a:p>
        </p:txBody>
      </p:sp>
    </p:spTree>
    <p:extLst>
      <p:ext uri="{BB962C8B-B14F-4D97-AF65-F5344CB8AC3E}">
        <p14:creationId xmlns:p14="http://schemas.microsoft.com/office/powerpoint/2010/main" val="3702017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dirty="0"/>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526F0F3-3C53-41BC-8FFD-0BFB6DD91672}" type="datetimeFigureOut">
              <a:rPr lang="el-GR" smtClean="0"/>
              <a:t>20/6/2017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333346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Date Placeholder 3"/>
          <p:cNvSpPr>
            <a:spLocks noGrp="1"/>
          </p:cNvSpPr>
          <p:nvPr>
            <p:ph type="dt" sz="half" idx="10"/>
          </p:nvPr>
        </p:nvSpPr>
        <p:spPr/>
        <p:txBody>
          <a:bodyPr/>
          <a:lstStyle/>
          <a:p>
            <a:fld id="{8526F0F3-3C53-41BC-8FFD-0BFB6DD91672}" type="datetimeFigureOut">
              <a:rPr lang="el-GR" smtClean="0"/>
              <a:t>20/6/2017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114412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dirty="0"/>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Date Placeholder 3"/>
          <p:cNvSpPr>
            <a:spLocks noGrp="1"/>
          </p:cNvSpPr>
          <p:nvPr>
            <p:ph type="dt" sz="half" idx="10"/>
          </p:nvPr>
        </p:nvSpPr>
        <p:spPr/>
        <p:txBody>
          <a:bodyPr/>
          <a:lstStyle/>
          <a:p>
            <a:fld id="{8526F0F3-3C53-41BC-8FFD-0BFB6DD91672}" type="datetimeFigureOut">
              <a:rPr lang="el-GR" smtClean="0"/>
              <a:t>20/6/2017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12769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Στυλ κύριου τίτλου</a:t>
            </a:r>
            <a:endParaRPr lang="en-US" dirty="0"/>
          </a:p>
        </p:txBody>
      </p:sp>
      <p:sp>
        <p:nvSpPr>
          <p:cNvPr id="3" name="Content Placeholder 2"/>
          <p:cNvSpPr>
            <a:spLocks noGrp="1"/>
          </p:cNvSpPr>
          <p:nvPr>
            <p:ph idx="1"/>
          </p:nvPr>
        </p:nvSpPr>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Date Placeholder 3"/>
          <p:cNvSpPr>
            <a:spLocks noGrp="1"/>
          </p:cNvSpPr>
          <p:nvPr>
            <p:ph type="dt" sz="half" idx="10"/>
          </p:nvPr>
        </p:nvSpPr>
        <p:spPr/>
        <p:txBody>
          <a:bodyPr/>
          <a:lstStyle/>
          <a:p>
            <a:fld id="{8526F0F3-3C53-41BC-8FFD-0BFB6DD91672}" type="datetimeFigureOut">
              <a:rPr lang="el-GR" smtClean="0"/>
              <a:t>20/6/2017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65663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dirty="0"/>
              <a:t>Στυλ κύριου τίτλου</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dirty="0"/>
              <a:t>Επεξεργασία στυλ υποδείγματος κειμένου</a:t>
            </a:r>
          </a:p>
        </p:txBody>
      </p:sp>
      <p:sp>
        <p:nvSpPr>
          <p:cNvPr id="4" name="Date Placeholder 3"/>
          <p:cNvSpPr>
            <a:spLocks noGrp="1"/>
          </p:cNvSpPr>
          <p:nvPr>
            <p:ph type="dt" sz="half" idx="10"/>
          </p:nvPr>
        </p:nvSpPr>
        <p:spPr/>
        <p:txBody>
          <a:bodyPr/>
          <a:lstStyle/>
          <a:p>
            <a:fld id="{8526F0F3-3C53-41BC-8FFD-0BFB6DD91672}" type="datetimeFigureOut">
              <a:rPr lang="el-GR" smtClean="0"/>
              <a:t>20/6/2017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870917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Στυλ κύριου τίτλου</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5" name="Date Placeholder 4"/>
          <p:cNvSpPr>
            <a:spLocks noGrp="1"/>
          </p:cNvSpPr>
          <p:nvPr>
            <p:ph type="dt" sz="half" idx="10"/>
          </p:nvPr>
        </p:nvSpPr>
        <p:spPr/>
        <p:txBody>
          <a:bodyPr/>
          <a:lstStyle/>
          <a:p>
            <a:fld id="{8526F0F3-3C53-41BC-8FFD-0BFB6DD91672}" type="datetimeFigureOut">
              <a:rPr lang="el-GR" smtClean="0"/>
              <a:t>20/6/2017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62461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dirty="0"/>
              <a:t>Στυλ κύριου τίτλου</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Επεξεργασία στυλ υποδείγματος κειμένου</a:t>
            </a:r>
          </a:p>
        </p:txBody>
      </p:sp>
      <p:sp>
        <p:nvSpPr>
          <p:cNvPr id="4" name="Content Placeholder 3"/>
          <p:cNvSpPr>
            <a:spLocks noGrp="1"/>
          </p:cNvSpPr>
          <p:nvPr>
            <p:ph sz="half" idx="2"/>
          </p:nvPr>
        </p:nvSpPr>
        <p:spPr>
          <a:xfrm>
            <a:off x="839788" y="2505075"/>
            <a:ext cx="5157787" cy="368458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Επεξεργασία στυλ υποδείγματος κειμένου</a:t>
            </a:r>
          </a:p>
        </p:txBody>
      </p:sp>
      <p:sp>
        <p:nvSpPr>
          <p:cNvPr id="6" name="Content Placeholder 5"/>
          <p:cNvSpPr>
            <a:spLocks noGrp="1"/>
          </p:cNvSpPr>
          <p:nvPr>
            <p:ph sz="quarter" idx="4"/>
          </p:nvPr>
        </p:nvSpPr>
        <p:spPr>
          <a:xfrm>
            <a:off x="6172200" y="2505075"/>
            <a:ext cx="5183188" cy="368458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7" name="Date Placeholder 6"/>
          <p:cNvSpPr>
            <a:spLocks noGrp="1"/>
          </p:cNvSpPr>
          <p:nvPr>
            <p:ph type="dt" sz="half" idx="10"/>
          </p:nvPr>
        </p:nvSpPr>
        <p:spPr/>
        <p:txBody>
          <a:bodyPr/>
          <a:lstStyle/>
          <a:p>
            <a:fld id="{8526F0F3-3C53-41BC-8FFD-0BFB6DD91672}" type="datetimeFigureOut">
              <a:rPr lang="el-GR" smtClean="0"/>
              <a:t>20/6/2017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33261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Στυλ κύριου τίτλου</a:t>
            </a:r>
            <a:endParaRPr lang="en-US" dirty="0"/>
          </a:p>
        </p:txBody>
      </p:sp>
      <p:sp>
        <p:nvSpPr>
          <p:cNvPr id="3" name="Date Placeholder 2"/>
          <p:cNvSpPr>
            <a:spLocks noGrp="1"/>
          </p:cNvSpPr>
          <p:nvPr>
            <p:ph type="dt" sz="half" idx="10"/>
          </p:nvPr>
        </p:nvSpPr>
        <p:spPr/>
        <p:txBody>
          <a:bodyPr/>
          <a:lstStyle/>
          <a:p>
            <a:fld id="{8526F0F3-3C53-41BC-8FFD-0BFB6DD91672}" type="datetimeFigureOut">
              <a:rPr lang="el-GR" smtClean="0"/>
              <a:t>20/6/2017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552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6F0F3-3C53-41BC-8FFD-0BFB6DD91672}" type="datetimeFigureOut">
              <a:rPr lang="el-GR" smtClean="0"/>
              <a:t>20/6/2017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382971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dirty="0"/>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dirty="0"/>
              <a:t>Επεξεργασία στυλ υποδείγματος κειμένου</a:t>
            </a:r>
          </a:p>
        </p:txBody>
      </p:sp>
      <p:sp>
        <p:nvSpPr>
          <p:cNvPr id="5" name="Date Placeholder 4"/>
          <p:cNvSpPr>
            <a:spLocks noGrp="1"/>
          </p:cNvSpPr>
          <p:nvPr>
            <p:ph type="dt" sz="half" idx="10"/>
          </p:nvPr>
        </p:nvSpPr>
        <p:spPr/>
        <p:txBody>
          <a:bodyPr/>
          <a:lstStyle/>
          <a:p>
            <a:fld id="{8526F0F3-3C53-41BC-8FFD-0BFB6DD91672}" type="datetimeFigureOut">
              <a:rPr lang="el-GR" smtClean="0"/>
              <a:t>20/6/2017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44826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dirty="0"/>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dirty="0"/>
              <a:t>Επεξεργασία στυλ υποδείγματος κειμένου</a:t>
            </a:r>
          </a:p>
        </p:txBody>
      </p:sp>
      <p:sp>
        <p:nvSpPr>
          <p:cNvPr id="5" name="Date Placeholder 4"/>
          <p:cNvSpPr>
            <a:spLocks noGrp="1"/>
          </p:cNvSpPr>
          <p:nvPr>
            <p:ph type="dt" sz="half" idx="10"/>
          </p:nvPr>
        </p:nvSpPr>
        <p:spPr/>
        <p:txBody>
          <a:bodyPr/>
          <a:lstStyle/>
          <a:p>
            <a:fld id="{8526F0F3-3C53-41BC-8FFD-0BFB6DD91672}" type="datetimeFigureOut">
              <a:rPr lang="el-GR" smtClean="0"/>
              <a:t>20/6/2017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067724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dirty="0"/>
              <a:t>Στυλ κύριου τίτλου</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6F0F3-3C53-41BC-8FFD-0BFB6DD91672}" type="datetimeFigureOut">
              <a:rPr lang="el-GR" smtClean="0"/>
              <a:t>20/6/2017</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36208846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el.wikipedia.org/w/index.php?title=&#902;&#957;&#963;&#949;&#955;_&#922;&#953;&#962;&amp;action=edit&amp;redlink=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extLst>
              <p:ext uri="{D42A27DB-BD31-4B8C-83A1-F6EECF244321}">
                <p14:modId xmlns:p14="http://schemas.microsoft.com/office/powerpoint/2010/main" val="641971306"/>
              </p:ext>
            </p:extLst>
          </p:nvPr>
        </p:nvSpPr>
        <p:spPr/>
        <p:txBody>
          <a:bodyPr vert="horz" lIns="91440" tIns="45720" rIns="91440" bIns="45720" rtlCol="0" anchor="ctr">
            <a:noAutofit/>
          </a:bodyPr>
          <a:lstStyle/>
          <a:p>
            <a:pPr algn="ct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lang="el-GR" b="1" i="1" dirty="0">
                <a:solidFill>
                  <a:srgbClr val="000000"/>
                </a:solidFill>
                <a:latin typeface="+mn-lt"/>
              </a:rPr>
              <a:t>ΔΙΑΤΡΟΦΗ ΚΑΙ ΥΓΕΙΑ</a:t>
            </a:r>
            <a:r>
              <a:rPr dirty="0"/>
              <a:t/>
            </a:r>
            <a:br>
              <a:rPr dirty="0"/>
            </a:br>
            <a:r>
              <a:rPr lang="el-GR" b="1" i="1" dirty="0">
                <a:solidFill>
                  <a:srgbClr val="000000"/>
                </a:solidFill>
                <a:latin typeface="Calibri Light"/>
              </a:rPr>
              <a:t> </a:t>
            </a:r>
            <a:r>
              <a:rPr dirty="0"/>
              <a:t/>
            </a:r>
            <a:br>
              <a:rPr dirty="0"/>
            </a:br>
            <a:r>
              <a:rPr dirty="0"/>
              <a:t/>
            </a:r>
            <a:br>
              <a:rPr dirty="0"/>
            </a:br>
            <a:r>
              <a:rPr dirty="0"/>
              <a:t/>
            </a:r>
            <a:br>
              <a:rPr dirty="0"/>
            </a:br>
            <a:r>
              <a:rPr dirty="0"/>
              <a:t/>
            </a:r>
            <a:br>
              <a:rPr dirty="0"/>
            </a:br>
            <a:r>
              <a:rPr dirty="0"/>
              <a:t/>
            </a:r>
            <a:br>
              <a:rPr dirty="0"/>
            </a:br>
            <a:r>
              <a:rPr dirty="0"/>
              <a:t/>
            </a:r>
            <a:br>
              <a:rPr dirty="0"/>
            </a:br>
            <a:endParaRPr lang="el-GR" dirty="0"/>
          </a:p>
        </p:txBody>
      </p:sp>
      <p:pic>
        <p:nvPicPr>
          <p:cNvPr id="6" name="Εικόνα 6" descr="b_5711_or_apple-healthy-food-17536814.jpg"/>
          <p:cNvPicPr>
            <a:picLocks noGrp="1" noChangeAspect="1"/>
          </p:cNvPicPr>
          <p:nvPr>
            <p:ph idx="1"/>
          </p:nvPr>
        </p:nvPicPr>
        <p:blipFill>
          <a:blip r:embed="rId3"/>
          <a:stretch>
            <a:fillRect/>
          </a:stretch>
        </p:blipFill>
        <p:spPr>
          <a:xfrm>
            <a:off x="4308583" y="1690688"/>
            <a:ext cx="2983992" cy="3962400"/>
          </a:xfrm>
          <a:prstGeom prst="rect">
            <a:avLst/>
          </a:prstGeom>
        </p:spPr>
      </p:pic>
    </p:spTree>
    <p:extLst>
      <p:ext uri="{BB962C8B-B14F-4D97-AF65-F5344CB8AC3E}">
        <p14:creationId xmlns:p14="http://schemas.microsoft.com/office/powerpoint/2010/main" val="232512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diatrofikoiodigoi.gr/files/ImageGallery/adults/lipodiali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895" y="391403"/>
            <a:ext cx="10336696" cy="6150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80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extLst>
              <p:ext uri="{D42A27DB-BD31-4B8C-83A1-F6EECF244321}">
                <p14:modId xmlns:p14="http://schemas.microsoft.com/office/powerpoint/2010/main" val="1177225814"/>
              </p:ext>
            </p:extLst>
          </p:nvPr>
        </p:nvSpPr>
        <p:spPr/>
        <p:txBody>
          <a:bodyPr/>
          <a:lstStyle/>
          <a:p>
            <a:pPr algn="ctr"/>
            <a:r>
              <a:rPr lang="el-GR" b="1" i="1" u="sng" dirty="0">
                <a:latin typeface="+mn-lt"/>
              </a:rPr>
              <a:t>ΟΦΕΛΗ</a:t>
            </a:r>
            <a:r>
              <a:rPr lang="el-GR" b="1" i="1" u="sng" dirty="0">
                <a:solidFill>
                  <a:srgbClr val="000000"/>
                </a:solidFill>
                <a:latin typeface="+mn-lt"/>
              </a:rPr>
              <a:t> ΥΓΙΕΙΝΗΣ</a:t>
            </a:r>
            <a:r>
              <a:rPr lang="el-GR" b="1" i="1" u="sng" dirty="0">
                <a:latin typeface="+mn-lt"/>
              </a:rPr>
              <a:t> </a:t>
            </a:r>
            <a:r>
              <a:rPr lang="el-GR" b="1" i="1" u="sng" dirty="0">
                <a:solidFill>
                  <a:srgbClr val="000000"/>
                </a:solidFill>
                <a:latin typeface="+mn-lt"/>
              </a:rPr>
              <a:t>ΔΙΑΤΡΟΦΗΣ</a:t>
            </a:r>
            <a:r>
              <a:rPr lang="el-GR" dirty="0">
                <a:latin typeface="+mn-lt"/>
              </a:rPr>
              <a:t> </a:t>
            </a:r>
          </a:p>
        </p:txBody>
      </p:sp>
      <p:sp>
        <p:nvSpPr>
          <p:cNvPr id="3" name="Θέση περιεχομένου 2"/>
          <p:cNvSpPr>
            <a:spLocks noGrp="1"/>
          </p:cNvSpPr>
          <p:nvPr>
            <p:ph idx="1"/>
            <p:extLst>
              <p:ext uri="{D42A27DB-BD31-4B8C-83A1-F6EECF244321}">
                <p14:modId xmlns:p14="http://schemas.microsoft.com/office/powerpoint/2010/main" val="628685377"/>
              </p:ext>
            </p:extLst>
          </p:nvPr>
        </p:nvSpPr>
        <p:spPr/>
        <p:txBody>
          <a:bodyPr>
            <a:normAutofit fontScale="92500" lnSpcReduction="10000"/>
          </a:bodyPr>
          <a:lstStyle/>
          <a:p>
            <a:r>
              <a:rPr lang="el-GR" sz="2600" b="1" dirty="0"/>
              <a:t>Φυσιολογικό βάρος (επιθυμητό βάρος) : </a:t>
            </a:r>
            <a:r>
              <a:rPr lang="el-GR" sz="2600" dirty="0"/>
              <a:t>Οι δίαιτες που υπόσχονται γρήγορα και θεαματικά αποτελέσματα δεν είναι η λύση για να αποκτήσουμε ένα υγιές βάρος το οποίο θα μπορέσουμε να διατηρήσουμε</a:t>
            </a:r>
          </a:p>
          <a:p>
            <a:r>
              <a:rPr lang="el-GR" sz="2600" dirty="0"/>
              <a:t>.</a:t>
            </a:r>
            <a:r>
              <a:rPr lang="el-GR" sz="2600" b="1" dirty="0"/>
              <a:t>Καλύτερο ανοσοποιητικό σύστημα: </a:t>
            </a:r>
            <a:r>
              <a:rPr lang="el-GR" sz="2600" dirty="0"/>
              <a:t>Μια διατροφή πλούσια σε βιταμίνη C αλλά και άλλες βιταμίνες και μεταλλικά στοιχεία θα σας βοηθήσει να ενισχύσετε το ανοσοποιητικό σας σύστημα και σας προστατεύει από συχνά  κρυολογήματα, ειδικά κατά  τη διάρκεια του χειμώνα.</a:t>
            </a:r>
            <a:endParaRPr sz="2600" dirty="0"/>
          </a:p>
          <a:p>
            <a:r>
              <a:rPr lang="el-GR" sz="2600" b="1" dirty="0"/>
              <a:t>Νεανικότερη εμφάνιση για περισσότερα χρόνια:</a:t>
            </a:r>
            <a:r>
              <a:rPr lang="el-GR" sz="2600" dirty="0"/>
              <a:t> Η υγιεινή διατροφή είναι μια καταπληκτική μέθοδος κατά  της  γήρανσης.  Σκεφθείτε απλά πόσα αντιοξειδωτικά στοιχεία περιέχουν τα φρούτα και τα λαχανικά.</a:t>
            </a:r>
            <a:endParaRPr sz="2600" dirty="0"/>
          </a:p>
          <a:p>
            <a:r>
              <a:rPr lang="el-GR" sz="2600" b="1" dirty="0"/>
              <a:t>Αύξηση της σωματικής άσκησης : </a:t>
            </a:r>
            <a:r>
              <a:rPr lang="el-GR" sz="2600" dirty="0"/>
              <a:t>Η υγιεινή διατροφή μπορεί να σας δώσει περισσότερη ενέργεια και αντοχή για να λάβετε μέρος σε σωματικές δραστηριότητες και αθλήματα</a:t>
            </a:r>
            <a:r>
              <a:rPr lang="el-GR" dirty="0"/>
              <a:t>.</a:t>
            </a:r>
            <a:endParaRPr dirty="0"/>
          </a:p>
        </p:txBody>
      </p:sp>
    </p:spTree>
    <p:extLst>
      <p:ext uri="{BB962C8B-B14F-4D97-AF65-F5344CB8AC3E}">
        <p14:creationId xmlns:p14="http://schemas.microsoft.com/office/powerpoint/2010/main" val="2918026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descr="DOC.20150109_.1218689_.σωστη_διατροφη_.jpg"/>
          <p:cNvPicPr>
            <a:picLocks noChangeAspect="1"/>
          </p:cNvPicPr>
          <p:nvPr/>
        </p:nvPicPr>
        <p:blipFill>
          <a:blip r:embed="rId3"/>
          <a:stretch>
            <a:fillRect/>
          </a:stretch>
        </p:blipFill>
        <p:spPr>
          <a:xfrm>
            <a:off x="1675572" y="156541"/>
            <a:ext cx="8308975" cy="6576220"/>
          </a:xfrm>
          <a:prstGeom prst="rect">
            <a:avLst/>
          </a:prstGeom>
        </p:spPr>
      </p:pic>
    </p:spTree>
    <p:extLst>
      <p:ext uri="{BB962C8B-B14F-4D97-AF65-F5344CB8AC3E}">
        <p14:creationId xmlns:p14="http://schemas.microsoft.com/office/powerpoint/2010/main" val="363903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extLst>
              <p:ext uri="{D42A27DB-BD31-4B8C-83A1-F6EECF244321}">
                <p14:modId xmlns:p14="http://schemas.microsoft.com/office/powerpoint/2010/main" val="3601584277"/>
              </p:ext>
            </p:extLst>
          </p:nvPr>
        </p:nvSpPr>
        <p:spPr>
          <a:xfrm>
            <a:off x="573156" y="229187"/>
            <a:ext cx="10515600" cy="1325563"/>
          </a:xfrm>
        </p:spPr>
        <p:txBody>
          <a:bodyPr/>
          <a:lstStyle/>
          <a:p>
            <a:pPr algn="ctr"/>
            <a:r>
              <a:rPr lang="el-GR" b="1" i="1" u="sng" dirty="0">
                <a:latin typeface="+mn-lt"/>
              </a:rPr>
              <a:t>ΟΜΑΔΕΣ</a:t>
            </a:r>
            <a:r>
              <a:rPr lang="el-GR" b="1" i="1" u="sng" dirty="0">
                <a:solidFill>
                  <a:srgbClr val="000000"/>
                </a:solidFill>
                <a:latin typeface="+mn-lt"/>
              </a:rPr>
              <a:t> ΤΡΟΦΙΜΩΝ </a:t>
            </a:r>
            <a:r>
              <a:rPr lang="el-GR" b="1" i="1" u="sng" dirty="0">
                <a:latin typeface="+mn-lt"/>
              </a:rPr>
              <a:t>ΚΑΙ ΙΔΙΟΤΗΤΕΣ</a:t>
            </a:r>
          </a:p>
        </p:txBody>
      </p:sp>
      <p:sp>
        <p:nvSpPr>
          <p:cNvPr id="3" name="Θέση περιεχομένου 2"/>
          <p:cNvSpPr>
            <a:spLocks noGrp="1"/>
          </p:cNvSpPr>
          <p:nvPr>
            <p:ph idx="1"/>
            <p:extLst>
              <p:ext uri="{D42A27DB-BD31-4B8C-83A1-F6EECF244321}">
                <p14:modId xmlns:p14="http://schemas.microsoft.com/office/powerpoint/2010/main" val="1485061397"/>
              </p:ext>
            </p:extLst>
          </p:nvPr>
        </p:nvSpPr>
        <p:spPr>
          <a:xfrm>
            <a:off x="864704" y="2393054"/>
            <a:ext cx="10515600" cy="4351338"/>
          </a:xfrm>
        </p:spPr>
        <p:txBody>
          <a:bodyPr>
            <a:normAutofit/>
          </a:bodyPr>
          <a:lstStyle/>
          <a:p>
            <a:pPr marL="0" indent="0">
              <a:buNone/>
            </a:pPr>
            <a:r>
              <a:rPr lang="el-GR" sz="2400" b="1" dirty="0">
                <a:ea typeface="Verdana"/>
                <a:cs typeface="Verdana"/>
              </a:rPr>
              <a:t>1η Ομάδα</a:t>
            </a:r>
            <a:r>
              <a:rPr lang="el-GR" sz="3200" b="0" dirty="0">
                <a:ea typeface="Verdana"/>
                <a:cs typeface="Verdana"/>
              </a:rPr>
              <a:t>: </a:t>
            </a:r>
            <a:r>
              <a:rPr lang="el-GR" sz="1200" b="0" dirty="0">
                <a:ea typeface="Verdana"/>
                <a:cs typeface="Verdana"/>
              </a:rPr>
              <a:t> </a:t>
            </a:r>
            <a:r>
              <a:rPr lang="el-GR" sz="2400" b="1" dirty="0">
                <a:solidFill>
                  <a:srgbClr val="FF0000"/>
                </a:solidFill>
                <a:ea typeface="Verdana"/>
                <a:cs typeface="Verdana"/>
              </a:rPr>
              <a:t>Δημητριακά, ψωμί, ρύζι, ζυμαρικά, δημητριακά, πατάτες</a:t>
            </a:r>
            <a:r>
              <a:rPr lang="el-GR" sz="2400" dirty="0">
                <a:solidFill>
                  <a:srgbClr val="FF0000"/>
                </a:solidFill>
                <a:ea typeface="Verdana"/>
                <a:cs typeface="Verdana"/>
              </a:rPr>
              <a:t>.</a:t>
            </a:r>
            <a:r>
              <a:rPr lang="el-GR" sz="2400" b="0" dirty="0">
                <a:ea typeface="Verdana"/>
                <a:cs typeface="Verdana"/>
              </a:rPr>
              <a:t> Οι τροφές αυτές βρίσκονται στη βάση της διατροφικής πυραμίδας, είναι πλούσιες σε σύνθετους υδατάνθρακες, βιταμίνες της ομάδας Β, πρωτεΐνες, άπεπτες φυτικές ίνες, σίδηρο και άλλα μέταλλα. Οι περισσότερες από αυτές τις τροφές είναι από τη φύση τους χαμηλές σε λίπος. Όταν μάλιστα περιέχουν το φλοιό τους ή είναι ολικής αλέσεως τότε παρέχουν και αρκετές φυτικές ίνες, με τις οποίες αντιμετωπίζεται η δυσκοιλιότητα και μειώνονται τα επίπεδα των λιπιδίων στο αίμα.</a:t>
            </a:r>
            <a:endParaRPr lang="el-GR" sz="2400" dirty="0"/>
          </a:p>
        </p:txBody>
      </p:sp>
    </p:spTree>
    <p:extLst>
      <p:ext uri="{BB962C8B-B14F-4D97-AF65-F5344CB8AC3E}">
        <p14:creationId xmlns:p14="http://schemas.microsoft.com/office/powerpoint/2010/main" val="509374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extLst>
              <p:ext uri="{D42A27DB-BD31-4B8C-83A1-F6EECF244321}">
                <p14:modId xmlns:p14="http://schemas.microsoft.com/office/powerpoint/2010/main" val="3638323165"/>
              </p:ext>
            </p:extLst>
          </p:nvPr>
        </p:nvSpPr>
        <p:spPr>
          <a:xfrm>
            <a:off x="838200" y="0"/>
            <a:ext cx="10515600" cy="1325563"/>
          </a:xfrm>
        </p:spPr>
        <p:txBody>
          <a:bodyPr vert="horz" lIns="91440" tIns="45720" rIns="91440" bIns="45720" rtlCol="0" anchor="ctr">
            <a:noAutofit/>
          </a:bodyPr>
          <a:lstStyle/>
          <a:p>
            <a:r>
              <a:rPr dirty="0"/>
              <a:t/>
            </a:r>
            <a:br>
              <a:rPr dirty="0"/>
            </a:br>
            <a:endParaRPr lang="el-GR" sz="2000" dirty="0"/>
          </a:p>
        </p:txBody>
      </p:sp>
      <p:sp>
        <p:nvSpPr>
          <p:cNvPr id="4" name="TextBox 3"/>
          <p:cNvSpPr txBox="1"/>
          <p:nvPr>
            <p:extLst>
              <p:ext uri="{D42A27DB-BD31-4B8C-83A1-F6EECF244321}">
                <p14:modId xmlns:p14="http://schemas.microsoft.com/office/powerpoint/2010/main" val="2722232868"/>
              </p:ext>
            </p:extLst>
          </p:nvPr>
        </p:nvSpPr>
        <p:spPr>
          <a:xfrm>
            <a:off x="490332" y="3950210"/>
            <a:ext cx="9665748" cy="1938992"/>
          </a:xfrm>
          <a:prstGeom prst="rect">
            <a:avLst/>
          </a:prstGeom>
        </p:spPr>
        <p:txBody>
          <a:bodyPr wrap="square" rtlCol="0">
            <a:spAutoFit/>
          </a:bodyPr>
          <a:lstStyle/>
          <a:p>
            <a:r>
              <a:rPr lang="el-GR" sz="2400" b="1" dirty="0">
                <a:ea typeface="Verdana"/>
                <a:cs typeface="Verdana"/>
              </a:rPr>
              <a:t>3η Ομάδα</a:t>
            </a:r>
            <a:r>
              <a:rPr lang="el-GR" sz="2400" dirty="0">
                <a:ea typeface="Verdana"/>
                <a:cs typeface="Verdana"/>
              </a:rPr>
              <a:t>:</a:t>
            </a:r>
            <a:r>
              <a:rPr lang="el-GR" sz="2400" b="1" dirty="0">
                <a:solidFill>
                  <a:srgbClr val="FF0000"/>
                </a:solidFill>
                <a:ea typeface="Verdana"/>
                <a:cs typeface="Verdana"/>
              </a:rPr>
              <a:t> Λαχανικά</a:t>
            </a:r>
            <a:r>
              <a:rPr sz="2000" dirty="0"/>
              <a:t/>
            </a:r>
            <a:br>
              <a:rPr sz="2000" dirty="0"/>
            </a:br>
            <a:r>
              <a:rPr lang="el-GR" sz="2400" dirty="0">
                <a:ea typeface="Verdana"/>
                <a:cs typeface="Verdana"/>
              </a:rPr>
              <a:t>Περιέχουν Βιταμίνες Α και E, </a:t>
            </a:r>
            <a:r>
              <a:rPr lang="el-GR" sz="2400" dirty="0" err="1">
                <a:ea typeface="Verdana"/>
                <a:cs typeface="Verdana"/>
              </a:rPr>
              <a:t>φυλλικό</a:t>
            </a:r>
            <a:r>
              <a:rPr lang="el-GR" sz="2400" dirty="0">
                <a:ea typeface="Verdana"/>
                <a:cs typeface="Verdana"/>
              </a:rPr>
              <a:t> οξύ, υδατάνθρακες, άπεπτες φυτικές ίνες, μέταλλα, νερό. Τα λαχανικά εκτός από υδατάνθρακες είναι πολύ καλή πηγή φυτικών ινών βιταμινών και αλάτων. Προτιμάμε τα φρέσκα και εποχιακά λαχανικά</a:t>
            </a:r>
            <a:endParaRPr lang="el-GR" sz="2400" dirty="0"/>
          </a:p>
        </p:txBody>
      </p:sp>
      <p:sp>
        <p:nvSpPr>
          <p:cNvPr id="6" name="Τίτλος 1"/>
          <p:cNvSpPr txBox="1">
            <a:spLocks/>
          </p:cNvSpPr>
          <p:nvPr>
            <p:extLst>
              <p:ext uri="{D42A27DB-BD31-4B8C-83A1-F6EECF244321}">
                <p14:modId xmlns:p14="http://schemas.microsoft.com/office/powerpoint/2010/main" val="3213263046"/>
              </p:ext>
            </p:extLst>
          </p:nvPr>
        </p:nvSpPr>
        <p:spPr>
          <a:xfrm>
            <a:off x="652670" y="503445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l-GR" dirty="0"/>
          </a:p>
          <a:p>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endParaRPr lang="el-GR" sz="2000" dirty="0">
              <a:latin typeface="+mn-lt"/>
            </a:endParaRPr>
          </a:p>
        </p:txBody>
      </p:sp>
      <p:sp>
        <p:nvSpPr>
          <p:cNvPr id="9" name="TextBox 8"/>
          <p:cNvSpPr txBox="1"/>
          <p:nvPr/>
        </p:nvSpPr>
        <p:spPr>
          <a:xfrm>
            <a:off x="490332" y="1053530"/>
            <a:ext cx="12510051" cy="2677656"/>
          </a:xfrm>
          <a:prstGeom prst="rect">
            <a:avLst/>
          </a:prstGeom>
          <a:noFill/>
        </p:spPr>
        <p:txBody>
          <a:bodyPr wrap="square" rtlCol="0">
            <a:spAutoFit/>
          </a:bodyPr>
          <a:lstStyle/>
          <a:p>
            <a:r>
              <a:rPr lang="el-GR" sz="2400" b="1" dirty="0"/>
              <a:t>2η Ομάδα:</a:t>
            </a:r>
            <a:r>
              <a:rPr lang="el-GR" sz="2400" dirty="0"/>
              <a:t> </a:t>
            </a:r>
            <a:r>
              <a:rPr lang="el-GR" sz="2400" dirty="0">
                <a:solidFill>
                  <a:srgbClr val="FF0000"/>
                </a:solidFill>
              </a:rPr>
              <a:t>Φρούτα, εσπεριδοειδή, χυμοί φρούτων, άλλα φρούτα καθώς και ξηρά φρούτα.</a:t>
            </a:r>
            <a:r>
              <a:rPr lang="el-GR" sz="2400" dirty="0"/>
              <a:t> </a:t>
            </a:r>
          </a:p>
          <a:p>
            <a:r>
              <a:rPr lang="el-GR" sz="2400" dirty="0"/>
              <a:t>Περιέχουν Βιταμίνες Α και E, </a:t>
            </a:r>
            <a:r>
              <a:rPr lang="el-GR" sz="2400" dirty="0" err="1"/>
              <a:t>φυλλικό</a:t>
            </a:r>
            <a:r>
              <a:rPr lang="el-GR" sz="2400" dirty="0"/>
              <a:t> οξύ, υδατάνθρακες, άπεπτες φυτικές ίνες, μέταλλα, </a:t>
            </a:r>
          </a:p>
          <a:p>
            <a:r>
              <a:rPr lang="el-GR" sz="2400" dirty="0"/>
              <a:t>νερό. Οι υδατάνθρακες των φρούτων προσφέρουν άμεση ενέργεια στον οργανισμό. </a:t>
            </a:r>
          </a:p>
          <a:p>
            <a:r>
              <a:rPr lang="el-GR" sz="2400" dirty="0"/>
              <a:t>Είναι προτιμότερο να καταναλώνονται όπως είναι παρά με τη μορφή χυμών, </a:t>
            </a:r>
          </a:p>
          <a:p>
            <a:r>
              <a:rPr lang="el-GR" sz="2400" dirty="0"/>
              <a:t>γιατί χάνουν τις φυτικές ίνες και μεγάλο ποσοστό βιταμινών.</a:t>
            </a:r>
          </a:p>
          <a:p>
            <a:r>
              <a:rPr lang="el-GR" sz="2400" dirty="0"/>
              <a:t/>
            </a:r>
            <a:br>
              <a:rPr lang="el-GR" sz="2400" dirty="0"/>
            </a:br>
            <a:endParaRPr lang="el-GR" sz="2400" dirty="0"/>
          </a:p>
        </p:txBody>
      </p:sp>
    </p:spTree>
    <p:extLst>
      <p:ext uri="{BB962C8B-B14F-4D97-AF65-F5344CB8AC3E}">
        <p14:creationId xmlns:p14="http://schemas.microsoft.com/office/powerpoint/2010/main" val="2538477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extLst>
              <p:ext uri="{D42A27DB-BD31-4B8C-83A1-F6EECF244321}">
                <p14:modId xmlns:p14="http://schemas.microsoft.com/office/powerpoint/2010/main" val="3770154111"/>
              </p:ext>
            </p:extLst>
          </p:nvPr>
        </p:nvSpPr>
        <p:spPr>
          <a:xfrm>
            <a:off x="747891" y="1336606"/>
            <a:ext cx="10515600" cy="842550"/>
          </a:xfrm>
        </p:spPr>
        <p:txBody>
          <a:bodyPr vert="horz" lIns="91440" tIns="45720" rIns="91440" bIns="45720" rtlCol="0" anchor="ctr">
            <a:noAutofit/>
          </a:bodyPr>
          <a:lstStyle/>
          <a:p>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sz="4000" dirty="0">
                <a:latin typeface="+mn-lt"/>
              </a:rPr>
              <a:t/>
            </a:r>
            <a:br>
              <a:rPr sz="4000" dirty="0">
                <a:latin typeface="+mn-lt"/>
              </a:rPr>
            </a:br>
            <a:r>
              <a:rPr lang="el-GR" sz="2400" b="1" dirty="0">
                <a:latin typeface="+mn-lt"/>
                <a:ea typeface="Verdana" panose="020B0604030504040204" pitchFamily="34" charset="0"/>
                <a:cs typeface="Verdana" panose="020B0604030504040204" pitchFamily="34" charset="0"/>
              </a:rPr>
              <a:t>5</a:t>
            </a:r>
            <a:r>
              <a:rPr lang="el-GR" sz="2400" b="1" baseline="30000" dirty="0">
                <a:latin typeface="+mn-lt"/>
                <a:ea typeface="Verdana" panose="020B0604030504040204" pitchFamily="34" charset="0"/>
                <a:cs typeface="Verdana" panose="020B0604030504040204" pitchFamily="34" charset="0"/>
              </a:rPr>
              <a:t>η</a:t>
            </a:r>
            <a:r>
              <a:rPr lang="el-GR" sz="2400" dirty="0">
                <a:latin typeface="+mn-lt"/>
              </a:rPr>
              <a:t> </a:t>
            </a:r>
            <a:r>
              <a:rPr lang="el-GR" sz="2400" b="1" dirty="0">
                <a:latin typeface="+mn-lt"/>
                <a:ea typeface="Verdana"/>
                <a:cs typeface="Verdana"/>
              </a:rPr>
              <a:t>Ομάδα</a:t>
            </a:r>
            <a:r>
              <a:rPr lang="el-GR" sz="2400" dirty="0">
                <a:latin typeface="+mn-lt"/>
                <a:ea typeface="Verdana"/>
                <a:cs typeface="Verdana"/>
              </a:rPr>
              <a:t>: </a:t>
            </a:r>
            <a:r>
              <a:rPr lang="el-GR" sz="2400" b="1" dirty="0">
                <a:solidFill>
                  <a:srgbClr val="FF0000"/>
                </a:solidFill>
                <a:latin typeface="+mn-lt"/>
                <a:ea typeface="Verdana"/>
                <a:cs typeface="Verdana"/>
              </a:rPr>
              <a:t>Γαλακτοκομικά προϊόντα</a:t>
            </a:r>
            <a:r>
              <a:rPr lang="en-US" sz="2400" dirty="0">
                <a:latin typeface="+mn-lt"/>
                <a:ea typeface="Verdana"/>
                <a:cs typeface="Verdana"/>
              </a:rPr>
              <a:t> </a:t>
            </a:r>
            <a:r>
              <a:rPr dirty="0">
                <a:latin typeface="+mn-lt"/>
              </a:rPr>
              <a:t/>
            </a:r>
            <a:br>
              <a:rPr dirty="0">
                <a:latin typeface="+mn-lt"/>
              </a:rPr>
            </a:br>
            <a:r>
              <a:rPr lang="en-US" sz="2400" dirty="0" err="1">
                <a:latin typeface="+mn-lt"/>
                <a:ea typeface="Verdana"/>
                <a:cs typeface="Verdana"/>
              </a:rPr>
              <a:t>Γάλ</a:t>
            </a:r>
            <a:r>
              <a:rPr lang="en-US" sz="2400" dirty="0">
                <a:latin typeface="+mn-lt"/>
                <a:ea typeface="Verdana"/>
                <a:cs typeface="Verdana"/>
              </a:rPr>
              <a:t>α, </a:t>
            </a:r>
            <a:r>
              <a:rPr lang="en-US" sz="2400" dirty="0" err="1">
                <a:latin typeface="+mn-lt"/>
                <a:ea typeface="Verdana"/>
                <a:cs typeface="Verdana"/>
              </a:rPr>
              <a:t>γι</a:t>
            </a:r>
            <a:r>
              <a:rPr lang="en-US" sz="2400" dirty="0">
                <a:latin typeface="+mn-lt"/>
                <a:ea typeface="Verdana"/>
                <a:cs typeface="Verdana"/>
              </a:rPr>
              <a:t>α</a:t>
            </a:r>
            <a:r>
              <a:rPr lang="en-US" sz="2400" dirty="0" err="1">
                <a:latin typeface="+mn-lt"/>
                <a:ea typeface="Verdana"/>
                <a:cs typeface="Verdana"/>
              </a:rPr>
              <a:t>ούρτι</a:t>
            </a:r>
            <a:r>
              <a:rPr lang="en-US" sz="2400" dirty="0">
                <a:latin typeface="+mn-lt"/>
                <a:ea typeface="Verdana"/>
                <a:cs typeface="Verdana"/>
              </a:rPr>
              <a:t>, </a:t>
            </a:r>
            <a:r>
              <a:rPr lang="en-US" sz="2400" dirty="0" err="1">
                <a:latin typeface="+mn-lt"/>
                <a:ea typeface="Verdana"/>
                <a:cs typeface="Verdana"/>
              </a:rPr>
              <a:t>τυρί</a:t>
            </a:r>
            <a:r>
              <a:rPr lang="en-US" sz="2400" dirty="0">
                <a:latin typeface="+mn-lt"/>
                <a:ea typeface="Verdana"/>
                <a:cs typeface="Verdana"/>
              </a:rPr>
              <a:t>. </a:t>
            </a:r>
            <a:r>
              <a:rPr lang="el-GR" sz="2400" dirty="0">
                <a:latin typeface="+mn-lt"/>
                <a:ea typeface="Verdana"/>
                <a:cs typeface="Verdana"/>
              </a:rPr>
              <a:t>Παρέχουν ασβέστιο, βιταμίνη D, πρωτεΐνη, σίδηρο και άλλα μέταλλα κτλ. Κάποιες τροφές, όπως το τυρί, έχουν περισσότερο λίπος κι άλλες λιγότερο. Η θρεπτικότητα του γάλακτος δεν ελαττώνεται με την μείωση του λίπους, οπότε είναι προτιμότερο να καταναλώνουμε γάλα με χαμηλά λιπαρά</a:t>
            </a:r>
            <a:r>
              <a:rPr lang="en-US" sz="2400" dirty="0">
                <a:latin typeface="+mn-lt"/>
                <a:ea typeface="Verdana"/>
                <a:cs typeface="Verdana"/>
              </a:rPr>
              <a:t> </a:t>
            </a:r>
            <a:endParaRPr sz="2400" dirty="0">
              <a:latin typeface="+mn-lt"/>
            </a:endParaRPr>
          </a:p>
          <a:p>
            <a:r>
              <a:rPr dirty="0">
                <a:latin typeface="+mn-lt"/>
              </a:rPr>
              <a:t/>
            </a:r>
            <a:br>
              <a:rPr dirty="0">
                <a:latin typeface="+mn-lt"/>
              </a:rPr>
            </a:br>
            <a:r>
              <a:rPr lang="el-GR" sz="2400" b="1" dirty="0">
                <a:latin typeface="+mn-lt"/>
                <a:ea typeface="Verdana"/>
                <a:cs typeface="Verdana"/>
              </a:rPr>
              <a:t>6η Ομάδα</a:t>
            </a:r>
            <a:r>
              <a:rPr lang="el-GR" sz="2400" dirty="0">
                <a:latin typeface="+mn-lt"/>
                <a:ea typeface="Verdana"/>
                <a:cs typeface="Verdana"/>
              </a:rPr>
              <a:t>: </a:t>
            </a:r>
            <a:r>
              <a:rPr lang="el-GR" sz="2400" b="1" dirty="0">
                <a:solidFill>
                  <a:srgbClr val="FF0000"/>
                </a:solidFill>
                <a:latin typeface="+mn-lt"/>
                <a:ea typeface="Verdana"/>
                <a:cs typeface="Verdana"/>
              </a:rPr>
              <a:t>Λίπη, τα έλαια και τα γλυκά</a:t>
            </a:r>
            <a:r>
              <a:rPr lang="en-US" sz="2400" dirty="0">
                <a:latin typeface="+mn-lt"/>
                <a:ea typeface="Verdana"/>
                <a:cs typeface="Verdana"/>
              </a:rPr>
              <a:t> </a:t>
            </a:r>
            <a:r>
              <a:rPr dirty="0">
                <a:latin typeface="+mn-lt"/>
              </a:rPr>
              <a:t/>
            </a:r>
            <a:br>
              <a:rPr dirty="0">
                <a:latin typeface="+mn-lt"/>
              </a:rPr>
            </a:br>
            <a:r>
              <a:rPr lang="en-US" sz="2400" dirty="0" err="1">
                <a:latin typeface="+mn-lt"/>
                <a:ea typeface="Verdana"/>
                <a:cs typeface="Verdana"/>
              </a:rPr>
              <a:t>Ελιές</a:t>
            </a:r>
            <a:r>
              <a:rPr lang="en-US" sz="2400" dirty="0">
                <a:latin typeface="+mn-lt"/>
                <a:ea typeface="Verdana"/>
                <a:cs typeface="Verdana"/>
              </a:rPr>
              <a:t>, </a:t>
            </a:r>
            <a:r>
              <a:rPr lang="en-US" sz="2400" dirty="0" err="1">
                <a:latin typeface="+mn-lt"/>
                <a:ea typeface="Verdana"/>
                <a:cs typeface="Verdana"/>
              </a:rPr>
              <a:t>ελ</a:t>
            </a:r>
            <a:r>
              <a:rPr lang="en-US" sz="2400" dirty="0">
                <a:latin typeface="+mn-lt"/>
                <a:ea typeface="Verdana"/>
                <a:cs typeface="Verdana"/>
              </a:rPr>
              <a:t>α</a:t>
            </a:r>
            <a:r>
              <a:rPr lang="en-US" sz="2400" dirty="0" err="1">
                <a:latin typeface="+mn-lt"/>
                <a:ea typeface="Verdana"/>
                <a:cs typeface="Verdana"/>
              </a:rPr>
              <a:t>ιόλ</a:t>
            </a:r>
            <a:r>
              <a:rPr lang="en-US" sz="2400" dirty="0">
                <a:latin typeface="+mn-lt"/>
                <a:ea typeface="Verdana"/>
                <a:cs typeface="Verdana"/>
              </a:rPr>
              <a:t>α</a:t>
            </a:r>
            <a:r>
              <a:rPr lang="en-US" sz="2400" dirty="0" err="1">
                <a:latin typeface="+mn-lt"/>
                <a:ea typeface="Verdana"/>
                <a:cs typeface="Verdana"/>
              </a:rPr>
              <a:t>δο</a:t>
            </a:r>
            <a:r>
              <a:rPr lang="en-US" sz="2400" dirty="0">
                <a:latin typeface="+mn-lt"/>
                <a:ea typeface="Verdana"/>
                <a:cs typeface="Verdana"/>
              </a:rPr>
              <a:t>, σπ</a:t>
            </a:r>
            <a:r>
              <a:rPr lang="en-US" sz="2400" dirty="0" err="1">
                <a:latin typeface="+mn-lt"/>
                <a:ea typeface="Verdana"/>
                <a:cs typeface="Verdana"/>
              </a:rPr>
              <a:t>ορέλ</a:t>
            </a:r>
            <a:r>
              <a:rPr lang="en-US" sz="2400" dirty="0">
                <a:latin typeface="+mn-lt"/>
                <a:ea typeface="Verdana"/>
                <a:cs typeface="Verdana"/>
              </a:rPr>
              <a:t>α</a:t>
            </a:r>
            <a:r>
              <a:rPr lang="en-US" sz="2400" dirty="0" err="1">
                <a:latin typeface="+mn-lt"/>
                <a:ea typeface="Verdana"/>
                <a:cs typeface="Verdana"/>
              </a:rPr>
              <a:t>ιο</a:t>
            </a:r>
            <a:r>
              <a:rPr lang="en-US" sz="2400" dirty="0">
                <a:latin typeface="+mn-lt"/>
                <a:ea typeface="Verdana"/>
                <a:cs typeface="Verdana"/>
              </a:rPr>
              <a:t>, μα</a:t>
            </a:r>
            <a:r>
              <a:rPr lang="en-US" sz="2400" dirty="0" err="1">
                <a:latin typeface="+mn-lt"/>
                <a:ea typeface="Verdana"/>
                <a:cs typeface="Verdana"/>
              </a:rPr>
              <a:t>γιονέζ</a:t>
            </a:r>
            <a:r>
              <a:rPr lang="en-US" sz="2400" dirty="0">
                <a:latin typeface="+mn-lt"/>
                <a:ea typeface="Verdana"/>
                <a:cs typeface="Verdana"/>
              </a:rPr>
              <a:t>α, μα</a:t>
            </a:r>
            <a:r>
              <a:rPr lang="en-US" sz="2400" dirty="0" err="1">
                <a:latin typeface="+mn-lt"/>
                <a:ea typeface="Verdana"/>
                <a:cs typeface="Verdana"/>
              </a:rPr>
              <a:t>ργ</a:t>
            </a:r>
            <a:r>
              <a:rPr lang="en-US" sz="2400" dirty="0">
                <a:latin typeface="+mn-lt"/>
                <a:ea typeface="Verdana"/>
                <a:cs typeface="Verdana"/>
              </a:rPr>
              <a:t>α</a:t>
            </a:r>
            <a:r>
              <a:rPr lang="en-US" sz="2400" dirty="0" err="1">
                <a:latin typeface="+mn-lt"/>
                <a:ea typeface="Verdana"/>
                <a:cs typeface="Verdana"/>
              </a:rPr>
              <a:t>ρίνη</a:t>
            </a:r>
            <a:r>
              <a:rPr lang="en-US" sz="2400" dirty="0">
                <a:latin typeface="+mn-lt"/>
                <a:ea typeface="Verdana"/>
                <a:cs typeface="Verdana"/>
              </a:rPr>
              <a:t>, β</a:t>
            </a:r>
            <a:r>
              <a:rPr lang="en-US" sz="2400" dirty="0" err="1">
                <a:latin typeface="+mn-lt"/>
                <a:ea typeface="Verdana"/>
                <a:cs typeface="Verdana"/>
              </a:rPr>
              <a:t>ούτυρο</a:t>
            </a:r>
            <a:r>
              <a:rPr lang="en-US" sz="2400" dirty="0">
                <a:latin typeface="+mn-lt"/>
                <a:ea typeface="Verdana"/>
                <a:cs typeface="Verdana"/>
              </a:rPr>
              <a:t>, </a:t>
            </a:r>
            <a:r>
              <a:rPr lang="en-US" sz="2400" dirty="0" err="1">
                <a:latin typeface="+mn-lt"/>
                <a:ea typeface="Verdana"/>
                <a:cs typeface="Verdana"/>
              </a:rPr>
              <a:t>σάλτσες</a:t>
            </a:r>
            <a:r>
              <a:rPr lang="en-US" sz="2400" dirty="0">
                <a:latin typeface="+mn-lt"/>
                <a:ea typeface="Verdana"/>
                <a:cs typeface="Verdana"/>
              </a:rPr>
              <a:t>, </a:t>
            </a:r>
            <a:r>
              <a:rPr lang="en-US" sz="2400" dirty="0" err="1">
                <a:latin typeface="+mn-lt"/>
                <a:ea typeface="Verdana"/>
                <a:cs typeface="Verdana"/>
              </a:rPr>
              <a:t>γλυκά</a:t>
            </a:r>
            <a:r>
              <a:rPr lang="en-US" sz="2400" dirty="0">
                <a:latin typeface="+mn-lt"/>
                <a:ea typeface="Verdana"/>
                <a:cs typeface="Verdana"/>
              </a:rPr>
              <a:t>, α</a:t>
            </a:r>
            <a:r>
              <a:rPr lang="en-US" sz="2400" dirty="0" err="1">
                <a:latin typeface="+mn-lt"/>
                <a:ea typeface="Verdana"/>
                <a:cs typeface="Verdana"/>
              </a:rPr>
              <a:t>νάλ</a:t>
            </a:r>
            <a:r>
              <a:rPr lang="en-US" sz="2400" dirty="0">
                <a:latin typeface="+mn-lt"/>
                <a:ea typeface="Verdana"/>
                <a:cs typeface="Verdana"/>
              </a:rPr>
              <a:t>α</a:t>
            </a:r>
            <a:r>
              <a:rPr lang="en-US" sz="2400" dirty="0" err="1">
                <a:latin typeface="+mn-lt"/>
                <a:ea typeface="Verdana"/>
                <a:cs typeface="Verdana"/>
              </a:rPr>
              <a:t>τοι</a:t>
            </a:r>
            <a:r>
              <a:rPr lang="en-US" sz="2400" dirty="0">
                <a:latin typeface="+mn-lt"/>
                <a:ea typeface="Verdana"/>
                <a:cs typeface="Verdana"/>
              </a:rPr>
              <a:t> </a:t>
            </a:r>
            <a:r>
              <a:rPr lang="en-US" sz="2400" dirty="0" err="1">
                <a:latin typeface="+mn-lt"/>
                <a:ea typeface="Verdana"/>
                <a:cs typeface="Verdana"/>
              </a:rPr>
              <a:t>ξηροί</a:t>
            </a:r>
            <a:r>
              <a:rPr lang="en-US" sz="2400" dirty="0">
                <a:latin typeface="+mn-lt"/>
                <a:ea typeface="Verdana"/>
                <a:cs typeface="Verdana"/>
              </a:rPr>
              <a:t> καρπ</a:t>
            </a:r>
            <a:r>
              <a:rPr lang="en-US" sz="2400" dirty="0" err="1">
                <a:latin typeface="+mn-lt"/>
                <a:ea typeface="Verdana"/>
                <a:cs typeface="Verdana"/>
              </a:rPr>
              <a:t>οί</a:t>
            </a:r>
            <a:r>
              <a:rPr lang="el-GR" sz="2400" dirty="0">
                <a:latin typeface="+mn-lt"/>
                <a:ea typeface="Verdana"/>
                <a:cs typeface="Verdana"/>
              </a:rPr>
              <a:t>). Στη σωστή ποσότητα προσθέτουν γεύση και ευχαρίστηση στα γεύματά μας αλλά σε μεγάλη ποσότητα αποτελούν την κύρια αιτία της παχυσαρκίας.</a:t>
            </a:r>
            <a:endParaRPr sz="2400" dirty="0">
              <a:latin typeface="+mn-lt"/>
            </a:endParaRPr>
          </a:p>
          <a:p>
            <a:endParaRPr lang="el-GR" sz="2000" dirty="0"/>
          </a:p>
        </p:txBody>
      </p:sp>
      <p:sp>
        <p:nvSpPr>
          <p:cNvPr id="4" name="Ορθογώνιο 3"/>
          <p:cNvSpPr/>
          <p:nvPr/>
        </p:nvSpPr>
        <p:spPr>
          <a:xfrm>
            <a:off x="747891" y="557552"/>
            <a:ext cx="11218822" cy="1200329"/>
          </a:xfrm>
          <a:prstGeom prst="rect">
            <a:avLst/>
          </a:prstGeom>
        </p:spPr>
        <p:txBody>
          <a:bodyPr wrap="square">
            <a:spAutoFit/>
          </a:bodyPr>
          <a:lstStyle/>
          <a:p>
            <a:r>
              <a:rPr lang="el-GR" sz="2400" b="1" dirty="0">
                <a:ea typeface="Verdana"/>
                <a:cs typeface="Verdana"/>
              </a:rPr>
              <a:t>4η Ομάδα</a:t>
            </a:r>
            <a:r>
              <a:rPr lang="el-GR" sz="2400" dirty="0">
                <a:ea typeface="Verdana"/>
                <a:cs typeface="Verdana"/>
              </a:rPr>
              <a:t>: </a:t>
            </a:r>
            <a:r>
              <a:rPr lang="el-GR" sz="2400" b="1" dirty="0">
                <a:solidFill>
                  <a:srgbClr val="FF0000"/>
                </a:solidFill>
                <a:ea typeface="Verdana"/>
                <a:cs typeface="Verdana"/>
              </a:rPr>
              <a:t>Κρέας, ψάρι, θαλασσινά, αυγά, όσπρια και ξηροί καρποί.</a:t>
            </a:r>
            <a:r>
              <a:rPr lang="el-GR" sz="2400" dirty="0">
                <a:ea typeface="Verdana"/>
                <a:cs typeface="Verdana"/>
              </a:rPr>
              <a:t> </a:t>
            </a:r>
            <a:r>
              <a:rPr lang="el-GR" sz="4400" dirty="0"/>
              <a:t/>
            </a:r>
            <a:br>
              <a:rPr lang="el-GR" sz="4400" dirty="0"/>
            </a:br>
            <a:r>
              <a:rPr lang="el-GR" sz="2400" dirty="0">
                <a:ea typeface="Verdana"/>
                <a:cs typeface="Verdana"/>
              </a:rPr>
              <a:t>Παρέχουν πρωτεΐνη (υλικά κατασκευής, δημιουργούν και αναπλάθουν τους ιστούς). Περιέχουν επίσης βιταμίνες, λίπη, σίδηρο και άλλα μέταλλα. </a:t>
            </a:r>
            <a:endParaRPr lang="el-GR" sz="2400" dirty="0"/>
          </a:p>
        </p:txBody>
      </p:sp>
    </p:spTree>
    <p:extLst>
      <p:ext uri="{BB962C8B-B14F-4D97-AF65-F5344CB8AC3E}">
        <p14:creationId xmlns:p14="http://schemas.microsoft.com/office/powerpoint/2010/main" val="209086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extLst>
              <p:ext uri="{D42A27DB-BD31-4B8C-83A1-F6EECF244321}">
                <p14:modId xmlns:p14="http://schemas.microsoft.com/office/powerpoint/2010/main" val="1819784904"/>
              </p:ext>
            </p:extLst>
          </p:nvPr>
        </p:nvSpPr>
        <p:spPr/>
        <p:txBody>
          <a:bodyPr/>
          <a:lstStyle/>
          <a:p>
            <a:pPr algn="ctr"/>
            <a:r>
              <a:rPr lang="el-GR" b="1" i="1" dirty="0">
                <a:solidFill>
                  <a:srgbClr val="000000"/>
                </a:solidFill>
                <a:latin typeface="+mn-lt"/>
              </a:rPr>
              <a:t>ΕΝΔΕΙΚΤΙΚΟ ΑΠΟΓΕΥΜΑΤΙΝΟ ΚΑΙ ΒΡΑΔΙΝΟ</a:t>
            </a:r>
            <a:endParaRPr lang="el-GR" dirty="0">
              <a:solidFill>
                <a:srgbClr val="000000"/>
              </a:solidFill>
              <a:latin typeface="+mn-lt"/>
            </a:endParaRPr>
          </a:p>
        </p:txBody>
      </p:sp>
      <p:graphicFrame>
        <p:nvGraphicFramePr>
          <p:cNvPr id="5" name="Θέση περιεχομένου 4"/>
          <p:cNvGraphicFramePr>
            <a:graphicFrameLocks noGrp="1"/>
          </p:cNvGraphicFramePr>
          <p:nvPr>
            <p:ph idx="1"/>
          </p:nvPr>
        </p:nvGraphicFramePr>
        <p:xfrm>
          <a:off x="838200" y="1825625"/>
          <a:ext cx="10515600" cy="347472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xmlns="" val="3261278304"/>
                    </a:ext>
                  </a:extLst>
                </a:gridCol>
                <a:gridCol w="2103120">
                  <a:extLst>
                    <a:ext uri="{9D8B030D-6E8A-4147-A177-3AD203B41FA5}">
                      <a16:colId xmlns:a16="http://schemas.microsoft.com/office/drawing/2014/main" xmlns="" val="1339373437"/>
                    </a:ext>
                  </a:extLst>
                </a:gridCol>
                <a:gridCol w="2103120">
                  <a:extLst>
                    <a:ext uri="{9D8B030D-6E8A-4147-A177-3AD203B41FA5}">
                      <a16:colId xmlns:a16="http://schemas.microsoft.com/office/drawing/2014/main" xmlns="" val="3265369462"/>
                    </a:ext>
                  </a:extLst>
                </a:gridCol>
                <a:gridCol w="2103120">
                  <a:extLst>
                    <a:ext uri="{9D8B030D-6E8A-4147-A177-3AD203B41FA5}">
                      <a16:colId xmlns:a16="http://schemas.microsoft.com/office/drawing/2014/main" xmlns="" val="1032088517"/>
                    </a:ext>
                  </a:extLst>
                </a:gridCol>
                <a:gridCol w="2103120">
                  <a:extLst>
                    <a:ext uri="{9D8B030D-6E8A-4147-A177-3AD203B41FA5}">
                      <a16:colId xmlns:a16="http://schemas.microsoft.com/office/drawing/2014/main" xmlns="" val="3487289719"/>
                    </a:ext>
                  </a:extLst>
                </a:gridCol>
              </a:tblGrid>
              <a:tr h="0">
                <a:tc>
                  <a:txBody>
                    <a:bodyPr/>
                    <a:lstStyle/>
                    <a:p>
                      <a:r>
                        <a:rPr lang="el-GR"/>
                        <a:t>ΑΠΟΓΕΥΜΑΤΙΝΟ</a:t>
                      </a:r>
                    </a:p>
                  </a:txBody>
                  <a:tcPr anchor="ctr"/>
                </a:tc>
                <a:tc>
                  <a:txBody>
                    <a:bodyPr/>
                    <a:lstStyle/>
                    <a:p>
                      <a:r>
                        <a:rPr lang="el-GR"/>
                        <a:t>1 – 2 φρούτα</a:t>
                      </a:r>
                    </a:p>
                  </a:txBody>
                  <a:tcPr anchor="ctr"/>
                </a:tc>
                <a:tc>
                  <a:txBody>
                    <a:bodyPr/>
                    <a:lstStyle/>
                    <a:p>
                      <a:r>
                        <a:rPr lang="af-ZA"/>
                        <a:t>1 bar </a:t>
                      </a:r>
                      <a:r>
                        <a:rPr lang="el-GR"/>
                        <a:t>δημητριακών ή</a:t>
                      </a:r>
                    </a:p>
                    <a:p>
                      <a:r>
                        <a:rPr lang="el-GR"/>
                        <a:t>20 – 30 γρ σοκολάτα</a:t>
                      </a:r>
                    </a:p>
                  </a:txBody>
                  <a:tcPr anchor="ctr"/>
                </a:tc>
                <a:tc>
                  <a:txBody>
                    <a:bodyPr/>
                    <a:lstStyle/>
                    <a:p>
                      <a:r>
                        <a:rPr lang="el-GR"/>
                        <a:t>1 γιαούρτι 2% ή</a:t>
                      </a:r>
                    </a:p>
                    <a:p>
                      <a:r>
                        <a:rPr lang="el-GR"/>
                        <a:t>1 μπάλα παγωτό βανίλια</a:t>
                      </a:r>
                    </a:p>
                  </a:txBody>
                  <a:tcPr anchor="ctr"/>
                </a:tc>
                <a:tc>
                  <a:txBody>
                    <a:bodyPr/>
                    <a:lstStyle/>
                    <a:p>
                      <a:r>
                        <a:rPr lang="el-GR"/>
                        <a:t>1 – 2 φρούτα</a:t>
                      </a:r>
                    </a:p>
                  </a:txBody>
                  <a:tcPr anchor="ctr"/>
                </a:tc>
                <a:extLst>
                  <a:ext uri="{0D108BD9-81ED-4DB2-BD59-A6C34878D82A}">
                    <a16:rowId xmlns:a16="http://schemas.microsoft.com/office/drawing/2014/main" xmlns="" val="811234584"/>
                  </a:ext>
                </a:extLst>
              </a:tr>
              <a:tr h="0">
                <a:tc>
                  <a:txBody>
                    <a:bodyPr/>
                    <a:lstStyle/>
                    <a:p>
                      <a:r>
                        <a:rPr lang="el-GR"/>
                        <a:t>ΒΡΑΔΙΝΟ</a:t>
                      </a:r>
                    </a:p>
                  </a:txBody>
                  <a:tcPr anchor="ctr"/>
                </a:tc>
                <a:tc>
                  <a:txBody>
                    <a:bodyPr/>
                    <a:lstStyle/>
                    <a:p>
                      <a:r>
                        <a:rPr lang="el-GR"/>
                        <a:t>1 τοστ με ψωμί ολικής αλέσεως (γαλοπούλα – τυρί και τομάτα), Σαλάτα (από πράσινα φυλλώδη λαχανικά) με 1 κ. σούπας ελαιόλαδο</a:t>
                      </a:r>
                    </a:p>
                  </a:txBody>
                  <a:tcPr anchor="ctr"/>
                </a:tc>
                <a:tc>
                  <a:txBody>
                    <a:bodyPr/>
                    <a:lstStyle/>
                    <a:p>
                      <a:r>
                        <a:rPr lang="el-GR"/>
                        <a:t>1 φρουτοσαλάτα με ακτινίδιο, μπανάνα, μήλο</a:t>
                      </a:r>
                    </a:p>
                  </a:txBody>
                  <a:tcPr anchor="ctr"/>
                </a:tc>
                <a:tc>
                  <a:txBody>
                    <a:bodyPr/>
                    <a:lstStyle/>
                    <a:p>
                      <a:r>
                        <a:rPr lang="el-GR"/>
                        <a:t>Παξιμάδι με τυρί και τομάτα, 1 κ. σούπας ελαιόλαδο</a:t>
                      </a:r>
                    </a:p>
                  </a:txBody>
                  <a:tcPr anchor="ctr"/>
                </a:tc>
                <a:tc>
                  <a:txBody>
                    <a:bodyPr/>
                    <a:lstStyle/>
                    <a:p>
                      <a:r>
                        <a:rPr lang="el-GR"/>
                        <a:t>2 αυγά ομελέτα1 φέτα ψωμί ολικής αλέσεως ,1 κομμάτι τυρί 30 – 45 γρ.,  Σαλάτα (από πράσινα φυλλώδη λαχανικά) με 1 κ. σούπας ελαιόλαδο</a:t>
                      </a:r>
                    </a:p>
                  </a:txBody>
                  <a:tcPr anchor="ctr"/>
                </a:tc>
                <a:extLst>
                  <a:ext uri="{0D108BD9-81ED-4DB2-BD59-A6C34878D82A}">
                    <a16:rowId xmlns:a16="http://schemas.microsoft.com/office/drawing/2014/main" xmlns="" val="2358472238"/>
                  </a:ext>
                </a:extLst>
              </a:tr>
            </a:tbl>
          </a:graphicData>
        </a:graphic>
      </p:graphicFrame>
    </p:spTree>
    <p:extLst>
      <p:ext uri="{BB962C8B-B14F-4D97-AF65-F5344CB8AC3E}">
        <p14:creationId xmlns:p14="http://schemas.microsoft.com/office/powerpoint/2010/main" val="237037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extLst>
              <p:ext uri="{D42A27DB-BD31-4B8C-83A1-F6EECF244321}">
                <p14:modId xmlns:p14="http://schemas.microsoft.com/office/powerpoint/2010/main" val="2571783774"/>
              </p:ext>
            </p:extLst>
          </p:nvPr>
        </p:nvSpPr>
        <p:spPr>
          <a:xfrm>
            <a:off x="811695" y="709682"/>
            <a:ext cx="10515600" cy="1325563"/>
          </a:xfrm>
        </p:spPr>
        <p:txBody>
          <a:bodyPr>
            <a:normAutofit fontScale="90000"/>
          </a:bodyPr>
          <a:lstStyle/>
          <a:p>
            <a:pPr algn="ct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lang="el-GR" dirty="0">
                <a:solidFill>
                  <a:srgbClr val="000000"/>
                </a:solidFill>
                <a:latin typeface="Georgia"/>
              </a:rPr>
              <a:t>ΟΜΑΔΑ:</a:t>
            </a:r>
            <a:r>
              <a:rPr dirty="0"/>
              <a:t/>
            </a:r>
            <a:br>
              <a:rPr dirty="0"/>
            </a:br>
            <a:r>
              <a:rPr dirty="0"/>
              <a:t/>
            </a:r>
            <a:br>
              <a:rPr dirty="0"/>
            </a:br>
            <a:r>
              <a:rPr lang="el-GR" dirty="0">
                <a:latin typeface="Georgia"/>
              </a:rPr>
              <a:t>Λ</a:t>
            </a:r>
            <a:r>
              <a:rPr lang="el-GR" dirty="0">
                <a:solidFill>
                  <a:srgbClr val="000000"/>
                </a:solidFill>
                <a:latin typeface="Georgia"/>
              </a:rPr>
              <a:t>ΙΩΣΗΣ ΝΙΚΟΛΑΟΣ</a:t>
            </a:r>
            <a:r>
              <a:rPr dirty="0"/>
              <a:t/>
            </a:r>
            <a:br>
              <a:rPr dirty="0"/>
            </a:br>
            <a:r>
              <a:rPr lang="el-GR" dirty="0">
                <a:latin typeface="Georgia"/>
              </a:rPr>
              <a:t>ΜΠΑΖΟΥ</a:t>
            </a:r>
            <a:r>
              <a:rPr lang="el-GR" dirty="0">
                <a:solidFill>
                  <a:srgbClr val="000000"/>
                </a:solidFill>
                <a:latin typeface="Georgia"/>
              </a:rPr>
              <a:t> ΑΝΤΩΝΙΑ-ΕΛΕΝΗ</a:t>
            </a:r>
            <a:r>
              <a:rPr dirty="0"/>
              <a:t/>
            </a:r>
            <a:br>
              <a:rPr dirty="0"/>
            </a:br>
            <a:r>
              <a:rPr lang="el-GR" dirty="0">
                <a:latin typeface="Georgia"/>
              </a:rPr>
              <a:t>ΠΑΠΟΥΤΣΗ </a:t>
            </a:r>
            <a:r>
              <a:rPr lang="el-GR" dirty="0">
                <a:solidFill>
                  <a:srgbClr val="000000"/>
                </a:solidFill>
                <a:latin typeface="Georgia"/>
              </a:rPr>
              <a:t>ΠΑΡΑΣΚΕΥΗ</a:t>
            </a:r>
            <a:r>
              <a:rPr dirty="0"/>
              <a:t/>
            </a:r>
            <a:br>
              <a:rPr dirty="0"/>
            </a:br>
            <a:r>
              <a:rPr lang="el-GR" dirty="0">
                <a:latin typeface="Georgia"/>
              </a:rPr>
              <a:t>ΠΟΥΡΗ</a:t>
            </a:r>
            <a:r>
              <a:rPr lang="el-GR" dirty="0">
                <a:solidFill>
                  <a:srgbClr val="000000"/>
                </a:solidFill>
                <a:latin typeface="Georgia"/>
              </a:rPr>
              <a:t> ΚΥΡΙΑΚΗ</a:t>
            </a:r>
            <a:r>
              <a:rPr dirty="0"/>
              <a:t/>
            </a:r>
            <a:br>
              <a:rPr dirty="0"/>
            </a:br>
            <a:r>
              <a:rPr lang="el-GR" dirty="0">
                <a:latin typeface="Georgia"/>
              </a:rPr>
              <a:t>ΠΕΤΡΟΥ ΒΑΣΙΛΙΚΗ</a:t>
            </a:r>
            <a:r>
              <a:rPr dirty="0"/>
              <a:t/>
            </a:r>
            <a:br>
              <a:rPr dirty="0"/>
            </a:br>
            <a:r>
              <a:rPr lang="el-GR" dirty="0">
                <a:latin typeface="Georgia"/>
              </a:rPr>
              <a:t>ΡΟΖΟΥ ΑΛΙΚΗ</a:t>
            </a:r>
            <a:r>
              <a:rPr dirty="0"/>
              <a:t/>
            </a:r>
            <a:br>
              <a:rPr dirty="0"/>
            </a:br>
            <a:r>
              <a:rPr lang="el-GR" dirty="0">
                <a:latin typeface="Georgia"/>
              </a:rPr>
              <a:t> </a:t>
            </a:r>
            <a:r>
              <a:rPr dirty="0"/>
              <a:t/>
            </a:r>
            <a:br>
              <a:rPr dirty="0"/>
            </a:br>
            <a:r>
              <a:rPr lang="el-GR" b="1" dirty="0"/>
              <a:t>ΥΠΕΥΘΥΝΟΣ ΚΑΘΗΓΗΤΗΣ</a:t>
            </a:r>
            <a:r>
              <a:rPr lang="el-GR" b="1" dirty="0">
                <a:solidFill>
                  <a:srgbClr val="000000"/>
                </a:solidFill>
                <a:latin typeface="Calibri Light"/>
              </a:rPr>
              <a:t>:</a:t>
            </a:r>
            <a:r>
              <a:rPr lang="el-GR" b="1" dirty="0"/>
              <a:t> </a:t>
            </a:r>
            <a:r>
              <a:rPr dirty="0"/>
              <a:t/>
            </a:r>
            <a:br>
              <a:rPr dirty="0"/>
            </a:br>
            <a:r>
              <a:rPr lang="el-GR" b="1" dirty="0"/>
              <a:t>ΜΑΛΤΕΖΟΣ ΘΑΝΑΣΗΣ</a:t>
            </a:r>
            <a:r>
              <a:rPr dirty="0"/>
              <a:t/>
            </a:r>
            <a:br>
              <a:rPr dirty="0"/>
            </a:br>
            <a:endParaRPr lang="el-GR" dirty="0"/>
          </a:p>
        </p:txBody>
      </p:sp>
    </p:spTree>
    <p:extLst>
      <p:ext uri="{BB962C8B-B14F-4D97-AF65-F5344CB8AC3E}">
        <p14:creationId xmlns:p14="http://schemas.microsoft.com/office/powerpoint/2010/main" val="790926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a:xfrm>
            <a:off x="4179855" y="413617"/>
            <a:ext cx="3831534" cy="1132440"/>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a:t>ΒΙΟΛΟΓΙΚΑ </a:t>
            </a:r>
            <a:br>
              <a:rPr lang="en-GB"/>
            </a:br>
            <a:r>
              <a:rPr lang="en-GB"/>
              <a:t>ΠΡΟΙΟΝΤΑ</a:t>
            </a:r>
          </a:p>
        </p:txBody>
      </p:sp>
      <p:sp>
        <p:nvSpPr>
          <p:cNvPr id="3" name="Θέση κειμένου 2"/>
          <p:cNvSpPr txBox="1">
            <a:spLocks noGrp="1"/>
          </p:cNvSpPr>
          <p:nvPr>
            <p:ph type="body" idx="4294967295"/>
          </p:nvPr>
        </p:nvSpPr>
        <p:spPr>
          <a:xfrm>
            <a:off x="1248297" y="1599609"/>
            <a:ext cx="9796535" cy="5303006"/>
          </a:xfrm>
        </p:spPr>
        <p:txBody>
          <a:bodyPr/>
          <a:lstStyle>
            <a:defPPr marL="432000" marR="0" lvl="0" indent="-324000">
              <a:spcBef>
                <a:spcPts val="0"/>
              </a:spcBef>
              <a:spcAft>
                <a:spcPts val="1063"/>
              </a:spcAft>
              <a:buClr>
                <a:srgbClr val="FFFFFF"/>
              </a:buClr>
              <a:buSzPct val="45000"/>
              <a:buFont typeface="StarSymbol"/>
              <a:buNone/>
              <a:defRPr lang="en-GB" sz="2400" b="0" i="0" u="none" strike="noStrike" kern="1200">
                <a:ln>
                  <a:noFill/>
                </a:ln>
                <a:solidFill>
                  <a:srgbClr val="FFFFFF"/>
                </a:solidFill>
                <a:latin typeface="Liberation Sans" pitchFamily="18"/>
                <a:ea typeface="Droid Sans Fallback" pitchFamily="2"/>
                <a:cs typeface="Lohit Hindi" pitchFamily="2"/>
              </a:defRPr>
            </a:defPPr>
            <a:lvl1pPr marL="432000" marR="0" lvl="0" indent="-324000">
              <a:spcBef>
                <a:spcPts val="0"/>
              </a:spcBef>
              <a:spcAft>
                <a:spcPts val="1063"/>
              </a:spcAft>
              <a:buClr>
                <a:srgbClr val="FFFFFF"/>
              </a:buClr>
              <a:buSzPct val="45000"/>
              <a:buFont typeface="StarSymbol"/>
              <a:buChar char="●"/>
              <a:defRPr lang="en-GB" sz="2400" b="0" i="0" u="none" strike="noStrike" kern="1200">
                <a:ln>
                  <a:noFill/>
                </a:ln>
                <a:solidFill>
                  <a:srgbClr val="FFFFFF"/>
                </a:solidFill>
                <a:latin typeface="Liberation Sans" pitchFamily="18"/>
                <a:ea typeface="Droid Sans Fallback" pitchFamily="2"/>
                <a:cs typeface="Lohit Hindi" pitchFamily="2"/>
              </a:defRPr>
            </a:lvl1pPr>
            <a:lvl2pPr marL="864000" marR="0" lvl="1" indent="-324000">
              <a:spcBef>
                <a:spcPts val="0"/>
              </a:spcBef>
              <a:spcAft>
                <a:spcPts val="848"/>
              </a:spcAft>
              <a:buClr>
                <a:srgbClr val="FFFFFF"/>
              </a:buClr>
              <a:buSzPct val="75000"/>
              <a:buFont typeface="StarSymbol"/>
              <a:buChar char="–"/>
              <a:defRPr lang="en-GB" sz="2100" b="0" i="0" u="none" strike="noStrike" kern="1200">
                <a:ln>
                  <a:noFill/>
                </a:ln>
                <a:solidFill>
                  <a:srgbClr val="FFFFFF"/>
                </a:solidFill>
                <a:latin typeface="Liberation Sans" pitchFamily="18"/>
                <a:ea typeface="Droid Sans Fallback" pitchFamily="2"/>
                <a:cs typeface="Lohit Hindi" pitchFamily="2"/>
              </a:defRPr>
            </a:lvl2pPr>
            <a:lvl3pPr marL="1295999" marR="0" lvl="2" indent="-288000">
              <a:spcBef>
                <a:spcPts val="0"/>
              </a:spcBef>
              <a:spcAft>
                <a:spcPts val="635"/>
              </a:spcAft>
              <a:buClr>
                <a:srgbClr val="FFFFFF"/>
              </a:buClr>
              <a:buSzPct val="45000"/>
              <a:buFont typeface="StarSymbol"/>
              <a:buChar char="●"/>
              <a:defRPr lang="en-GB" sz="1800" b="0" i="0" u="none" strike="noStrike" kern="1200">
                <a:ln>
                  <a:noFill/>
                </a:ln>
                <a:solidFill>
                  <a:srgbClr val="FFFFFF"/>
                </a:solidFill>
                <a:latin typeface="Liberation Sans" pitchFamily="18"/>
                <a:ea typeface="Droid Sans Fallback" pitchFamily="2"/>
                <a:cs typeface="Lohit Hindi" pitchFamily="2"/>
              </a:defRPr>
            </a:lvl3pPr>
            <a:lvl4pPr marL="1728000" marR="0" lvl="3" indent="-216000">
              <a:spcBef>
                <a:spcPts val="0"/>
              </a:spcBef>
              <a:spcAft>
                <a:spcPts val="422"/>
              </a:spcAft>
              <a:buClr>
                <a:srgbClr val="FFFFFF"/>
              </a:buClr>
              <a:buSzPct val="7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4pPr>
            <a:lvl5pPr marL="2160000" marR="0" lvl="4"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5pPr>
            <a:lvl6pPr marL="2592000" marR="0" lvl="5"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6pPr>
            <a:lvl7pPr marL="3024000" marR="0" lvl="6"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7pPr>
            <a:lvl8pPr marL="3456000" marR="0" lvl="7"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8pPr>
            <a:lvl9pPr marL="3887999" marR="0" lvl="8"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9pPr>
          </a:lstStyle>
          <a:p>
            <a:pPr marL="0" indent="-276469">
              <a:buNone/>
            </a:pPr>
            <a:r>
              <a:rPr lang="en-GB">
                <a:solidFill>
                  <a:srgbClr val="000000"/>
                </a:solidFill>
                <a:latin typeface="Times New Roman" pitchFamily="18"/>
                <a:cs typeface="Times New Roman" pitchFamily="18"/>
              </a:rPr>
              <a:t>Ως βιολογικά προϊόντα χαρακτηρίζονται εκείνα για τα οποία χρησιμοποιούνται βιολογικές μέθοδοι καλλιέργειας, εκτροφής και καταπολέμησης ασθενειών και παρασίτων. Δεν χρησιμοποιούμε χημικά σκευάσματα σε κανένα στάδιο της ανάπτυξης.</a:t>
            </a:r>
          </a:p>
          <a:p>
            <a:pPr marL="0" indent="-276469">
              <a:buSzPct val="100000"/>
              <a:buAutoNum type="arabicPeriod"/>
            </a:pPr>
            <a:r>
              <a:rPr lang="en-GB">
                <a:solidFill>
                  <a:srgbClr val="000000"/>
                </a:solidFill>
                <a:latin typeface="Times New Roman" pitchFamily="18"/>
                <a:cs typeface="Times New Roman" pitchFamily="18"/>
              </a:rPr>
              <a:t> </a:t>
            </a:r>
            <a:r>
              <a:rPr lang="en-GB" sz="2200">
                <a:solidFill>
                  <a:srgbClr val="000000"/>
                </a:solidFill>
                <a:latin typeface="Times New Roman" pitchFamily="18"/>
                <a:cs typeface="Times New Roman" pitchFamily="18"/>
              </a:rPr>
              <a:t>Βιολογικά Λαχανικά:</a:t>
            </a:r>
            <a:r>
              <a:rPr lang="en-GB" sz="1700">
                <a:solidFill>
                  <a:srgbClr val="333333"/>
                </a:solidFill>
                <a:latin typeface="Times New Roman" pitchFamily="18"/>
                <a:cs typeface="Times New Roman" pitchFamily="18"/>
              </a:rPr>
              <a:t> </a:t>
            </a:r>
            <a:r>
              <a:rPr lang="en-GB" sz="1800">
                <a:solidFill>
                  <a:srgbClr val="000000"/>
                </a:solidFill>
                <a:latin typeface="Times New Roman" pitchFamily="18"/>
                <a:cs typeface="Times New Roman" pitchFamily="18"/>
              </a:rPr>
              <a:t>καλλιεργούνται σε πιστοποιημένες εκτάσεις με χρήση οργανικών μόνο λιπασμάτων για την καταπολέμηση των εντόμων, ζιζανίων και παρασίτων</a:t>
            </a:r>
            <a:r>
              <a:rPr lang="en-GB" sz="1800">
                <a:solidFill>
                  <a:srgbClr val="000000"/>
                </a:solidFill>
                <a:latin typeface="Century Gothic" pitchFamily="18"/>
              </a:rPr>
              <a:t>.</a:t>
            </a:r>
          </a:p>
          <a:p>
            <a:pPr marL="0" indent="-276469">
              <a:buSzPct val="100000"/>
              <a:buAutoNum type="arabicPeriod"/>
            </a:pPr>
            <a:r>
              <a:rPr lang="en-GB" sz="2200">
                <a:solidFill>
                  <a:srgbClr val="000000"/>
                </a:solidFill>
                <a:latin typeface="Times New Roman" pitchFamily="18"/>
                <a:cs typeface="Times New Roman" pitchFamily="18"/>
              </a:rPr>
              <a:t>Βιολογικά Φρούτα:</a:t>
            </a:r>
            <a:r>
              <a:rPr lang="en-GB" sz="1300">
                <a:solidFill>
                  <a:srgbClr val="333333"/>
                </a:solidFill>
                <a:latin typeface="Century Gothic" pitchFamily="18"/>
              </a:rPr>
              <a:t> </a:t>
            </a:r>
            <a:r>
              <a:rPr lang="en-GB" sz="1800">
                <a:solidFill>
                  <a:srgbClr val="333333"/>
                </a:solidFill>
                <a:latin typeface="Century Gothic" pitchFamily="18"/>
              </a:rPr>
              <a:t> </a:t>
            </a:r>
            <a:r>
              <a:rPr lang="en-GB" sz="1800">
                <a:solidFill>
                  <a:srgbClr val="000000"/>
                </a:solidFill>
                <a:latin typeface="Times New Roman" pitchFamily="18"/>
                <a:cs typeface="Times New Roman" pitchFamily="18"/>
              </a:rPr>
              <a:t>καλλιεργούνται σε πιστοποιημένες εκτάσεις με χρήση οργανικών λιπασμάτων για την καταπολέμηση των εντόμων, ζιζανίων, παρασίτων και άλλων εχθρών</a:t>
            </a:r>
            <a:r>
              <a:rPr lang="en-GB" sz="1800">
                <a:solidFill>
                  <a:srgbClr val="000000"/>
                </a:solidFill>
                <a:latin typeface="Century Gothic" pitchFamily="18"/>
              </a:rPr>
              <a:t>.</a:t>
            </a:r>
          </a:p>
          <a:p>
            <a:pPr marL="0" indent="-276469">
              <a:spcAft>
                <a:spcPts val="908"/>
              </a:spcAft>
              <a:buSzPct val="100000"/>
              <a:buAutoNum type="arabicPeriod"/>
            </a:pPr>
            <a:r>
              <a:rPr lang="en-GB" sz="2200">
                <a:solidFill>
                  <a:srgbClr val="000000"/>
                </a:solidFill>
                <a:latin typeface="Times New Roman" pitchFamily="18"/>
              </a:rPr>
              <a:t>Βιολογικά Κρέατα/Πουλερικά:</a:t>
            </a:r>
            <a:r>
              <a:rPr lang="en-GB" sz="1300">
                <a:solidFill>
                  <a:srgbClr val="333333"/>
                </a:solidFill>
                <a:latin typeface="Times New Roman" pitchFamily="18"/>
              </a:rPr>
              <a:t> </a:t>
            </a:r>
            <a:r>
              <a:rPr lang="en-GB" sz="1800">
                <a:solidFill>
                  <a:srgbClr val="000000"/>
                </a:solidFill>
                <a:latin typeface="Times New Roman" pitchFamily="18"/>
              </a:rPr>
              <a:t>ονομάζονται εκείνα που τρέφονται και με βιολογικές (οργανικές) τροφές και μόνο.</a:t>
            </a:r>
          </a:p>
        </p:txBody>
      </p:sp>
    </p:spTree>
    <p:extLst>
      <p:ext uri="{BB962C8B-B14F-4D97-AF65-F5344CB8AC3E}">
        <p14:creationId xmlns:p14="http://schemas.microsoft.com/office/powerpoint/2010/main" val="744762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a:xfrm>
            <a:off x="4179855" y="413617"/>
            <a:ext cx="3831534" cy="1132440"/>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a:t>ΜΕΤΑΛΑΓΜΕΝΑ ΠΡΟΙΟΝΤΑ</a:t>
            </a:r>
          </a:p>
        </p:txBody>
      </p:sp>
      <p:sp>
        <p:nvSpPr>
          <p:cNvPr id="3" name="Θέση κειμένου 2"/>
          <p:cNvSpPr txBox="1">
            <a:spLocks noGrp="1"/>
          </p:cNvSpPr>
          <p:nvPr>
            <p:ph type="body" idx="4294967295"/>
          </p:nvPr>
        </p:nvSpPr>
        <p:spPr>
          <a:xfrm>
            <a:off x="1306205" y="1567391"/>
            <a:ext cx="9796535" cy="5303006"/>
          </a:xfrm>
        </p:spPr>
        <p:txBody>
          <a:bodyPr>
            <a:normAutofit lnSpcReduction="10000"/>
          </a:bodyPr>
          <a:lstStyle>
            <a:defPPr marL="432000" marR="0" lvl="0" indent="-324000">
              <a:spcBef>
                <a:spcPts val="0"/>
              </a:spcBef>
              <a:spcAft>
                <a:spcPts val="1063"/>
              </a:spcAft>
              <a:buClr>
                <a:srgbClr val="FFFFFF"/>
              </a:buClr>
              <a:buSzPct val="45000"/>
              <a:buFont typeface="StarSymbol"/>
              <a:buNone/>
              <a:defRPr lang="en-GB" sz="2400" b="0" i="0" u="none" strike="noStrike" kern="1200">
                <a:ln>
                  <a:noFill/>
                </a:ln>
                <a:solidFill>
                  <a:srgbClr val="FFFFFF"/>
                </a:solidFill>
                <a:latin typeface="Liberation Sans" pitchFamily="18"/>
                <a:ea typeface="Droid Sans Fallback" pitchFamily="2"/>
                <a:cs typeface="Lohit Hindi" pitchFamily="2"/>
              </a:defRPr>
            </a:defPPr>
            <a:lvl1pPr marL="432000" marR="0" lvl="0" indent="-324000">
              <a:spcBef>
                <a:spcPts val="0"/>
              </a:spcBef>
              <a:spcAft>
                <a:spcPts val="1063"/>
              </a:spcAft>
              <a:buClr>
                <a:srgbClr val="FFFFFF"/>
              </a:buClr>
              <a:buSzPct val="45000"/>
              <a:buFont typeface="StarSymbol"/>
              <a:buChar char="●"/>
              <a:defRPr lang="en-GB" sz="2400" b="0" i="0" u="none" strike="noStrike" kern="1200">
                <a:ln>
                  <a:noFill/>
                </a:ln>
                <a:solidFill>
                  <a:srgbClr val="FFFFFF"/>
                </a:solidFill>
                <a:latin typeface="Liberation Sans" pitchFamily="18"/>
                <a:ea typeface="Droid Sans Fallback" pitchFamily="2"/>
                <a:cs typeface="Lohit Hindi" pitchFamily="2"/>
              </a:defRPr>
            </a:lvl1pPr>
            <a:lvl2pPr marL="864000" marR="0" lvl="1" indent="-324000">
              <a:spcBef>
                <a:spcPts val="0"/>
              </a:spcBef>
              <a:spcAft>
                <a:spcPts val="848"/>
              </a:spcAft>
              <a:buClr>
                <a:srgbClr val="FFFFFF"/>
              </a:buClr>
              <a:buSzPct val="75000"/>
              <a:buFont typeface="StarSymbol"/>
              <a:buChar char="–"/>
              <a:defRPr lang="en-GB" sz="2100" b="0" i="0" u="none" strike="noStrike" kern="1200">
                <a:ln>
                  <a:noFill/>
                </a:ln>
                <a:solidFill>
                  <a:srgbClr val="FFFFFF"/>
                </a:solidFill>
                <a:latin typeface="Liberation Sans" pitchFamily="18"/>
                <a:ea typeface="Droid Sans Fallback" pitchFamily="2"/>
                <a:cs typeface="Lohit Hindi" pitchFamily="2"/>
              </a:defRPr>
            </a:lvl2pPr>
            <a:lvl3pPr marL="1295999" marR="0" lvl="2" indent="-288000">
              <a:spcBef>
                <a:spcPts val="0"/>
              </a:spcBef>
              <a:spcAft>
                <a:spcPts val="635"/>
              </a:spcAft>
              <a:buClr>
                <a:srgbClr val="FFFFFF"/>
              </a:buClr>
              <a:buSzPct val="45000"/>
              <a:buFont typeface="StarSymbol"/>
              <a:buChar char="●"/>
              <a:defRPr lang="en-GB" sz="1800" b="0" i="0" u="none" strike="noStrike" kern="1200">
                <a:ln>
                  <a:noFill/>
                </a:ln>
                <a:solidFill>
                  <a:srgbClr val="FFFFFF"/>
                </a:solidFill>
                <a:latin typeface="Liberation Sans" pitchFamily="18"/>
                <a:ea typeface="Droid Sans Fallback" pitchFamily="2"/>
                <a:cs typeface="Lohit Hindi" pitchFamily="2"/>
              </a:defRPr>
            </a:lvl3pPr>
            <a:lvl4pPr marL="1728000" marR="0" lvl="3" indent="-216000">
              <a:spcBef>
                <a:spcPts val="0"/>
              </a:spcBef>
              <a:spcAft>
                <a:spcPts val="422"/>
              </a:spcAft>
              <a:buClr>
                <a:srgbClr val="FFFFFF"/>
              </a:buClr>
              <a:buSzPct val="7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4pPr>
            <a:lvl5pPr marL="2160000" marR="0" lvl="4"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5pPr>
            <a:lvl6pPr marL="2592000" marR="0" lvl="5"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6pPr>
            <a:lvl7pPr marL="3024000" marR="0" lvl="6"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7pPr>
            <a:lvl8pPr marL="3456000" marR="0" lvl="7"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8pPr>
            <a:lvl9pPr marL="3887999" marR="0" lvl="8"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9pPr>
          </a:lstStyle>
          <a:p>
            <a:pPr marL="184167" marR="103621" indent="0">
              <a:lnSpc>
                <a:spcPct val="128000"/>
              </a:lnSpc>
              <a:buNone/>
            </a:pPr>
            <a:r>
              <a:rPr lang="en-GB" sz="1600">
                <a:solidFill>
                  <a:srgbClr val="000000"/>
                </a:solidFill>
                <a:latin typeface="Times New Roman" pitchFamily="18"/>
              </a:rPr>
              <a:t>Τα γενετικά μεταλλαγμένα τρόφιμα εξαπλώνονται όλο και περισσότερο, χωρίς να φαίνεται ότι βλάπτουν την υγεία μας. Οι μέθοδοι της γενετικής μηχανικής επιτρέπουν σήμερα την τροποποίηση του γενετικού κώδικα ο οποίος βρίσκεται στο DNA των κυττάρων</a:t>
            </a:r>
          </a:p>
          <a:p>
            <a:pPr marL="184167" marR="103621" indent="0">
              <a:lnSpc>
                <a:spcPct val="128000"/>
              </a:lnSpc>
              <a:buNone/>
            </a:pPr>
            <a:r>
              <a:rPr lang="en-GB" sz="1600">
                <a:solidFill>
                  <a:srgbClr val="000000"/>
                </a:solidFill>
                <a:latin typeface="Times New Roman" pitchFamily="18"/>
              </a:rPr>
              <a:t>Οι επιδράσεις των μεταλλαγμένων αφορούν δυο βασικά σημεία: πρώτον, την υγεία των ανθρώπων και δεύτερο το περιβάλλον.</a:t>
            </a:r>
          </a:p>
          <a:p>
            <a:pPr marL="184167" marR="103621" indent="0">
              <a:lnSpc>
                <a:spcPct val="128000"/>
              </a:lnSpc>
              <a:buNone/>
            </a:pPr>
            <a:r>
              <a:rPr lang="en-GB" sz="1600">
                <a:solidFill>
                  <a:srgbClr val="000000"/>
                </a:solidFill>
                <a:latin typeface="Times New Roman" pitchFamily="18"/>
              </a:rPr>
              <a:t>Για τον άνθρωπο:Από έρευνες που έχουν γίνει έχει αποδειχθεί ότι υπάρχει το ενδεχόμενο πρόκλησης αλλεργιών μέσω της κατανάλωσης μεταλλαγμένων, αύξηση της αντίστασης των μικροβίων στα αντιβιοτικά και μείωση της αποτελεσματικότητας αυτών των φαρμάκων. Παραγωγή νέων τοξινών από μεταλλαγμένα φυτά που βγάζουν τοξικές ουσίες ενάντια σε ζιζάνια και έντομα και οι οποίες μπορεί να είναι τοξικές και για τον άνθρωπο</a:t>
            </a:r>
          </a:p>
          <a:p>
            <a:pPr marL="184167" marR="103621" indent="0">
              <a:lnSpc>
                <a:spcPct val="128000"/>
              </a:lnSpc>
              <a:buNone/>
            </a:pPr>
            <a:r>
              <a:rPr lang="en-GB" sz="1600">
                <a:solidFill>
                  <a:srgbClr val="000000"/>
                </a:solidFill>
                <a:latin typeface="Times New Roman" pitchFamily="18"/>
              </a:rPr>
              <a:t>Για το περιβάλλον :Οι κίνδυνοι από την απελευθέρωση των μεταλλαγμένων στο περιβάλλον είναι πολλοί και μεγάλοι.</a:t>
            </a:r>
          </a:p>
          <a:p>
            <a:pPr marL="184167" marR="103621" indent="0">
              <a:lnSpc>
                <a:spcPct val="128000"/>
              </a:lnSpc>
              <a:buNone/>
            </a:pPr>
            <a:r>
              <a:rPr lang="en-GB" sz="1600">
                <a:solidFill>
                  <a:srgbClr val="000000"/>
                </a:solidFill>
                <a:latin typeface="Times New Roman" pitchFamily="18"/>
              </a:rPr>
              <a:t>Μέσω της γύρης μπορούν να μεταφερθούν γονίδια και σε άλλα φυτά που δεν είναι μεταλλαγμένα αλλά ακόμη και σε άγρια είδη και έτσι να έχουμε μια γενετική μόλυνση όπως π.χ. η γύρη από το μεταλλαγμένο καλαμπόκι είναι καταστρεπτική για ένα είδος πεταλούδας.Υπάρχει πιθανότητα εξαφάνισης των φυτών που δεν είναι μεταλλαγμένα γιατί δεν θα μπορούν να τα ανταγωνιστούν.Το χειρότερο βέβαια είναι ότι έτσι και ελευθερωθούν τα μεταλλαγμένα στο περιβάλλον δεν θα μπορέσουμε να τα πάρουμε πίσω. γίνει.</a:t>
            </a:r>
          </a:p>
        </p:txBody>
      </p:sp>
    </p:spTree>
    <p:extLst>
      <p:ext uri="{BB962C8B-B14F-4D97-AF65-F5344CB8AC3E}">
        <p14:creationId xmlns:p14="http://schemas.microsoft.com/office/powerpoint/2010/main" val="17818945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extLst>
              <p:ext uri="{D42A27DB-BD31-4B8C-83A1-F6EECF244321}">
                <p14:modId xmlns:p14="http://schemas.microsoft.com/office/powerpoint/2010/main" val="3277280327"/>
              </p:ext>
            </p:extLst>
          </p:nvPr>
        </p:nvSpPr>
        <p:spPr/>
        <p:txBody>
          <a:bodyPr/>
          <a:lstStyle/>
          <a:p>
            <a:pPr algn="ctr"/>
            <a:r>
              <a:rPr lang="el-GR" b="1" i="1" u="sng" dirty="0">
                <a:latin typeface="+mn-lt"/>
              </a:rPr>
              <a:t>ΟΡΙΣΜΟΣ </a:t>
            </a:r>
            <a:r>
              <a:rPr lang="el-GR" b="1" i="1" u="sng" dirty="0">
                <a:solidFill>
                  <a:srgbClr val="000000"/>
                </a:solidFill>
                <a:latin typeface="+mn-lt"/>
              </a:rPr>
              <a:t>ΔΙΑΤΡΟΦΗΣ</a:t>
            </a:r>
            <a:endParaRPr lang="el-GR" b="1" i="1" u="sng" dirty="0">
              <a:latin typeface="+mn-lt"/>
            </a:endParaRPr>
          </a:p>
        </p:txBody>
      </p:sp>
      <p:sp>
        <p:nvSpPr>
          <p:cNvPr id="3" name="Θέση περιεχομένου 2"/>
          <p:cNvSpPr>
            <a:spLocks noGrp="1"/>
          </p:cNvSpPr>
          <p:nvPr>
            <p:ph idx="1"/>
            <p:extLst>
              <p:ext uri="{D42A27DB-BD31-4B8C-83A1-F6EECF244321}">
                <p14:modId xmlns:p14="http://schemas.microsoft.com/office/powerpoint/2010/main" val="2349498514"/>
              </p:ext>
            </p:extLst>
          </p:nvPr>
        </p:nvSpPr>
        <p:spPr/>
        <p:txBody>
          <a:bodyPr>
            <a:normAutofit/>
          </a:bodyPr>
          <a:lstStyle/>
          <a:p>
            <a:pPr marL="0" indent="0" algn="just">
              <a:buNone/>
            </a:pPr>
            <a:r>
              <a:rPr lang="el-GR" dirty="0"/>
              <a:t>Η διατροφή του ανθρώπου είναι το σύνολο των τροφίμων (και ροφημάτων) που επιλέγει να καταναλώσει κάποιος για τη διατήρησή του στη ζωή</a:t>
            </a:r>
            <a:r>
              <a:rPr lang="el-GR" dirty="0">
                <a:solidFill>
                  <a:srgbClr val="000000"/>
                </a:solidFill>
                <a:latin typeface="Calibri"/>
              </a:rPr>
              <a:t>.</a:t>
            </a:r>
            <a:r>
              <a:rPr lang="el-GR" dirty="0"/>
              <a:t> </a:t>
            </a:r>
          </a:p>
          <a:p>
            <a:pPr marL="0" indent="0" algn="just">
              <a:buNone/>
            </a:pPr>
            <a:r>
              <a:rPr lang="el-GR" b="1" dirty="0"/>
              <a:t>Ισορροπημένη διατροφή </a:t>
            </a:r>
            <a:r>
              <a:rPr lang="el-GR" dirty="0"/>
              <a:t>είναι η διατροφή που εξασφαλίζει ποικιλία και μέτρο. Ποικιλία σημαίνει να περιέχει διαφορετικά τρόφιμα από όλες τις ομάδες καθημερινά. Το μέτρο αφορά τα τρόφιμα που λαμβάνονται να είναι στην κατάλληλη ποσότητα και αναλογία ώστε να αντιστοιχούν στις ανάγκες του ατόμου που την ακολουθεί</a:t>
            </a:r>
            <a:r>
              <a:rPr lang="el-GR" dirty="0">
                <a:latin typeface="Calibri"/>
              </a:rPr>
              <a:t>.</a:t>
            </a:r>
            <a:r>
              <a:rPr lang="el-GR" dirty="0"/>
              <a:t> </a:t>
            </a:r>
            <a:endParaRPr dirty="0"/>
          </a:p>
        </p:txBody>
      </p:sp>
    </p:spTree>
    <p:extLst>
      <p:ext uri="{BB962C8B-B14F-4D97-AF65-F5344CB8AC3E}">
        <p14:creationId xmlns:p14="http://schemas.microsoft.com/office/powerpoint/2010/main" val="181462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a:xfrm>
            <a:off x="838200" y="365125"/>
            <a:ext cx="10515600" cy="1088537"/>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GB" sz="3100" b="1" dirty="0"/>
              <a:t>ΚΑΝΟΝΕΣ ΣΩΣΤΗΣ ΔΙΑΤΡΟΦΗΣ</a:t>
            </a:r>
          </a:p>
        </p:txBody>
      </p:sp>
      <p:sp>
        <p:nvSpPr>
          <p:cNvPr id="3" name="Θέση κειμένου 2"/>
          <p:cNvSpPr txBox="1">
            <a:spLocks noGrp="1"/>
          </p:cNvSpPr>
          <p:nvPr>
            <p:ph type="body" idx="4294967295"/>
          </p:nvPr>
        </p:nvSpPr>
        <p:spPr>
          <a:xfrm>
            <a:off x="1197355" y="1393236"/>
            <a:ext cx="9796535" cy="5303006"/>
          </a:xfrm>
        </p:spPr>
        <p:txBody>
          <a:bodyPr>
            <a:normAutofit fontScale="85000" lnSpcReduction="20000"/>
          </a:bodyPr>
          <a:lstStyle>
            <a:defPPr marL="432000" marR="0" lvl="0" indent="-324000">
              <a:spcBef>
                <a:spcPts val="0"/>
              </a:spcBef>
              <a:spcAft>
                <a:spcPts val="1063"/>
              </a:spcAft>
              <a:buClr>
                <a:srgbClr val="FFFFFF"/>
              </a:buClr>
              <a:buSzPct val="45000"/>
              <a:buFont typeface="StarSymbol"/>
              <a:buNone/>
              <a:defRPr lang="en-GB" sz="2400" b="0" i="0" u="none" strike="noStrike" kern="1200">
                <a:ln>
                  <a:noFill/>
                </a:ln>
                <a:solidFill>
                  <a:srgbClr val="FFFFFF"/>
                </a:solidFill>
                <a:latin typeface="Liberation Sans" pitchFamily="18"/>
                <a:ea typeface="Droid Sans Fallback" pitchFamily="2"/>
                <a:cs typeface="Lohit Hindi" pitchFamily="2"/>
              </a:defRPr>
            </a:defPPr>
            <a:lvl1pPr marL="432000" marR="0" lvl="0" indent="-324000">
              <a:spcBef>
                <a:spcPts val="0"/>
              </a:spcBef>
              <a:spcAft>
                <a:spcPts val="1063"/>
              </a:spcAft>
              <a:buClr>
                <a:srgbClr val="FFFFFF"/>
              </a:buClr>
              <a:buSzPct val="45000"/>
              <a:buFont typeface="StarSymbol"/>
              <a:buChar char="●"/>
              <a:defRPr lang="en-GB" sz="2400" b="0" i="0" u="none" strike="noStrike" kern="1200">
                <a:ln>
                  <a:noFill/>
                </a:ln>
                <a:solidFill>
                  <a:srgbClr val="FFFFFF"/>
                </a:solidFill>
                <a:latin typeface="Liberation Sans" pitchFamily="18"/>
                <a:ea typeface="Droid Sans Fallback" pitchFamily="2"/>
                <a:cs typeface="Lohit Hindi" pitchFamily="2"/>
              </a:defRPr>
            </a:lvl1pPr>
            <a:lvl2pPr marL="864000" marR="0" lvl="1" indent="-324000">
              <a:spcBef>
                <a:spcPts val="0"/>
              </a:spcBef>
              <a:spcAft>
                <a:spcPts val="848"/>
              </a:spcAft>
              <a:buClr>
                <a:srgbClr val="FFFFFF"/>
              </a:buClr>
              <a:buSzPct val="75000"/>
              <a:buFont typeface="StarSymbol"/>
              <a:buChar char="–"/>
              <a:defRPr lang="en-GB" sz="2100" b="0" i="0" u="none" strike="noStrike" kern="1200">
                <a:ln>
                  <a:noFill/>
                </a:ln>
                <a:solidFill>
                  <a:srgbClr val="FFFFFF"/>
                </a:solidFill>
                <a:latin typeface="Liberation Sans" pitchFamily="18"/>
                <a:ea typeface="Droid Sans Fallback" pitchFamily="2"/>
                <a:cs typeface="Lohit Hindi" pitchFamily="2"/>
              </a:defRPr>
            </a:lvl2pPr>
            <a:lvl3pPr marL="1295999" marR="0" lvl="2" indent="-288000">
              <a:spcBef>
                <a:spcPts val="0"/>
              </a:spcBef>
              <a:spcAft>
                <a:spcPts val="635"/>
              </a:spcAft>
              <a:buClr>
                <a:srgbClr val="FFFFFF"/>
              </a:buClr>
              <a:buSzPct val="45000"/>
              <a:buFont typeface="StarSymbol"/>
              <a:buChar char="●"/>
              <a:defRPr lang="en-GB" sz="1800" b="0" i="0" u="none" strike="noStrike" kern="1200">
                <a:ln>
                  <a:noFill/>
                </a:ln>
                <a:solidFill>
                  <a:srgbClr val="FFFFFF"/>
                </a:solidFill>
                <a:latin typeface="Liberation Sans" pitchFamily="18"/>
                <a:ea typeface="Droid Sans Fallback" pitchFamily="2"/>
                <a:cs typeface="Lohit Hindi" pitchFamily="2"/>
              </a:defRPr>
            </a:lvl3pPr>
            <a:lvl4pPr marL="1728000" marR="0" lvl="3" indent="-216000">
              <a:spcBef>
                <a:spcPts val="0"/>
              </a:spcBef>
              <a:spcAft>
                <a:spcPts val="422"/>
              </a:spcAft>
              <a:buClr>
                <a:srgbClr val="FFFFFF"/>
              </a:buClr>
              <a:buSzPct val="7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4pPr>
            <a:lvl5pPr marL="2160000" marR="0" lvl="4"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5pPr>
            <a:lvl6pPr marL="2592000" marR="0" lvl="5"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6pPr>
            <a:lvl7pPr marL="3024000" marR="0" lvl="6"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7pPr>
            <a:lvl8pPr marL="3456000" marR="0" lvl="7"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8pPr>
            <a:lvl9pPr marL="3887999" marR="0" lvl="8"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9pPr>
          </a:lstStyle>
          <a:p>
            <a:pPr lvl="0"/>
            <a:r>
              <a:rPr lang="en-GB">
                <a:solidFill>
                  <a:srgbClr val="000000"/>
                </a:solidFill>
              </a:rPr>
              <a:t>Κανόνας 1: Ποικιλία τροφίμων</a:t>
            </a:r>
          </a:p>
          <a:p>
            <a:pPr lvl="0"/>
            <a:r>
              <a:rPr lang="en-GB">
                <a:solidFill>
                  <a:srgbClr val="000000"/>
                </a:solidFill>
              </a:rPr>
              <a:t>Χρειάζεστε περισσότερα από σαράντα διαφορετικά θρεπτικά συστατικά για να εξασφαλίσετε καλή υγεία και καμία τροφή δε μπορεί να τα προσφέρει όλα.</a:t>
            </a:r>
          </a:p>
          <a:p>
            <a:pPr lvl="0"/>
            <a:r>
              <a:rPr lang="en-GB">
                <a:solidFill>
                  <a:srgbClr val="000000"/>
                </a:solidFill>
              </a:rPr>
              <a:t>Κανόνας 2: Μην παραλείπετε γεύματα</a:t>
            </a:r>
          </a:p>
          <a:p>
            <a:pPr lvl="0"/>
            <a:r>
              <a:rPr lang="en-GB">
                <a:solidFill>
                  <a:srgbClr val="000000"/>
                </a:solidFill>
              </a:rPr>
              <a:t>Κανόνας 3: Αλάτι με το μέτρο</a:t>
            </a:r>
          </a:p>
          <a:p>
            <a:pPr lvl="0"/>
            <a:r>
              <a:rPr lang="en-GB">
                <a:solidFill>
                  <a:srgbClr val="000000"/>
                </a:solidFill>
              </a:rPr>
              <a:t>Ακόμα κι αν δεν προσθέτετε αλάτι στο φαγητό σας, μπορεί να καταναλώνετε μεγάλη ποσότητα. Περίπου τα τρία τέταρτα του αλατιού που καταναλώνουμε βρίσκεται ήδη στα τρόφιμα που αγοράζουμε, όπως τα δημητριακά πρωινού,και το ψωμί.  </a:t>
            </a:r>
          </a:p>
          <a:p>
            <a:pPr lvl="0"/>
            <a:r>
              <a:rPr lang="en-GB">
                <a:solidFill>
                  <a:srgbClr val="000000"/>
                </a:solidFill>
              </a:rPr>
              <a:t>Κανόνας 4: Βασίστε τα γεύματά σας σε αμυλούχα τρόφιμα</a:t>
            </a:r>
          </a:p>
          <a:p>
            <a:pPr lvl="0"/>
            <a:r>
              <a:rPr lang="en-GB">
                <a:solidFill>
                  <a:srgbClr val="000000"/>
                </a:solidFill>
              </a:rPr>
              <a:t>Αμυλούχα τρόφιμα είναι οι πατάτες, τα δημητριακά, τα ζυμαρικά, το ρύζι και ψωμί.</a:t>
            </a:r>
          </a:p>
          <a:p>
            <a:pPr lvl="0"/>
            <a:r>
              <a:rPr lang="en-GB">
                <a:solidFill>
                  <a:srgbClr val="000000"/>
                </a:solidFill>
              </a:rPr>
              <a:t>Κανόνας 5: Πολλά φρούτα και λαχανικά</a:t>
            </a:r>
          </a:p>
          <a:p>
            <a:pPr lvl="0"/>
            <a:r>
              <a:rPr lang="en-GB">
                <a:solidFill>
                  <a:srgbClr val="000000"/>
                </a:solidFill>
              </a:rPr>
              <a:t>Συνιστάται να καταναλώνετε τουλάχιστον πέντε μερίδες από διάφορα είδη φρούτων και λαχανικών κάθε ημέρα.</a:t>
            </a:r>
          </a:p>
          <a:p>
            <a:pPr lvl="0"/>
            <a:r>
              <a:rPr lang="en-GB">
                <a:solidFill>
                  <a:srgbClr val="000000"/>
                </a:solidFill>
              </a:rPr>
              <a:t>Κανόνας 6: Περισσότερες φυτικές ίνες</a:t>
            </a:r>
          </a:p>
          <a:p>
            <a:pPr lvl="0"/>
            <a:r>
              <a:rPr lang="en-GB">
                <a:solidFill>
                  <a:srgbClr val="000000"/>
                </a:solidFill>
              </a:rPr>
              <a:t>Τροφές όπως τα δημητριακά ολικής αλέσεως, η βρώμη, τα φρούτα και λαχανικά είναι πλούσια σε φυτικές ίνες.</a:t>
            </a:r>
          </a:p>
          <a:p>
            <a:pPr lvl="0"/>
            <a:endParaRPr lang="en-GB"/>
          </a:p>
        </p:txBody>
      </p:sp>
    </p:spTree>
    <p:extLst>
      <p:ext uri="{BB962C8B-B14F-4D97-AF65-F5344CB8AC3E}">
        <p14:creationId xmlns:p14="http://schemas.microsoft.com/office/powerpoint/2010/main" val="870058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a:r>
              <a:rPr lang="el-GR" b="1" dirty="0" smtClean="0"/>
              <a:t>ΚΑΝΟΝΕΣ  ΣΩΣΤΗΣ ΔΙΑΤΡΟΦΗΣ</a:t>
            </a:r>
            <a:endParaRPr lang="en-GB" b="1" dirty="0"/>
          </a:p>
        </p:txBody>
      </p:sp>
      <p:sp>
        <p:nvSpPr>
          <p:cNvPr id="3" name="Θέση κειμένου 2"/>
          <p:cNvSpPr txBox="1">
            <a:spLocks noGrp="1"/>
          </p:cNvSpPr>
          <p:nvPr>
            <p:ph type="body" idx="4294967295"/>
          </p:nvPr>
        </p:nvSpPr>
        <p:spPr>
          <a:xfrm>
            <a:off x="1197355" y="1711568"/>
            <a:ext cx="9796535" cy="4810517"/>
          </a:xfrm>
        </p:spPr>
        <p:txBody>
          <a:bodyPr>
            <a:normAutofit fontScale="70000" lnSpcReduction="20000"/>
          </a:bodyPr>
          <a:lstStyle>
            <a:defPPr marL="432000" marR="0" lvl="0" indent="-324000">
              <a:spcBef>
                <a:spcPts val="0"/>
              </a:spcBef>
              <a:spcAft>
                <a:spcPts val="1063"/>
              </a:spcAft>
              <a:buClr>
                <a:srgbClr val="FFFFFF"/>
              </a:buClr>
              <a:buSzPct val="45000"/>
              <a:buFont typeface="StarSymbol"/>
              <a:buNone/>
              <a:defRPr lang="en-GB" sz="2400" b="0" i="0" u="none" strike="noStrike" kern="1200">
                <a:ln>
                  <a:noFill/>
                </a:ln>
                <a:solidFill>
                  <a:srgbClr val="FFFFFF"/>
                </a:solidFill>
                <a:latin typeface="Liberation Sans" pitchFamily="18"/>
                <a:ea typeface="Droid Sans Fallback" pitchFamily="2"/>
                <a:cs typeface="Lohit Hindi" pitchFamily="2"/>
              </a:defRPr>
            </a:defPPr>
            <a:lvl1pPr marL="432000" marR="0" lvl="0" indent="-324000">
              <a:spcBef>
                <a:spcPts val="0"/>
              </a:spcBef>
              <a:spcAft>
                <a:spcPts val="1063"/>
              </a:spcAft>
              <a:buClr>
                <a:srgbClr val="FFFFFF"/>
              </a:buClr>
              <a:buSzPct val="45000"/>
              <a:buFont typeface="StarSymbol"/>
              <a:buChar char="●"/>
              <a:defRPr lang="en-GB" sz="2400" b="0" i="0" u="none" strike="noStrike" kern="1200">
                <a:ln>
                  <a:noFill/>
                </a:ln>
                <a:solidFill>
                  <a:srgbClr val="FFFFFF"/>
                </a:solidFill>
                <a:latin typeface="Liberation Sans" pitchFamily="18"/>
                <a:ea typeface="Droid Sans Fallback" pitchFamily="2"/>
                <a:cs typeface="Lohit Hindi" pitchFamily="2"/>
              </a:defRPr>
            </a:lvl1pPr>
            <a:lvl2pPr marL="864000" marR="0" lvl="1" indent="-324000">
              <a:spcBef>
                <a:spcPts val="0"/>
              </a:spcBef>
              <a:spcAft>
                <a:spcPts val="848"/>
              </a:spcAft>
              <a:buClr>
                <a:srgbClr val="FFFFFF"/>
              </a:buClr>
              <a:buSzPct val="75000"/>
              <a:buFont typeface="StarSymbol"/>
              <a:buChar char="–"/>
              <a:defRPr lang="en-GB" sz="2100" b="0" i="0" u="none" strike="noStrike" kern="1200">
                <a:ln>
                  <a:noFill/>
                </a:ln>
                <a:solidFill>
                  <a:srgbClr val="FFFFFF"/>
                </a:solidFill>
                <a:latin typeface="Liberation Sans" pitchFamily="18"/>
                <a:ea typeface="Droid Sans Fallback" pitchFamily="2"/>
                <a:cs typeface="Lohit Hindi" pitchFamily="2"/>
              </a:defRPr>
            </a:lvl2pPr>
            <a:lvl3pPr marL="1295999" marR="0" lvl="2" indent="-288000">
              <a:spcBef>
                <a:spcPts val="0"/>
              </a:spcBef>
              <a:spcAft>
                <a:spcPts val="635"/>
              </a:spcAft>
              <a:buClr>
                <a:srgbClr val="FFFFFF"/>
              </a:buClr>
              <a:buSzPct val="45000"/>
              <a:buFont typeface="StarSymbol"/>
              <a:buChar char="●"/>
              <a:defRPr lang="en-GB" sz="1800" b="0" i="0" u="none" strike="noStrike" kern="1200">
                <a:ln>
                  <a:noFill/>
                </a:ln>
                <a:solidFill>
                  <a:srgbClr val="FFFFFF"/>
                </a:solidFill>
                <a:latin typeface="Liberation Sans" pitchFamily="18"/>
                <a:ea typeface="Droid Sans Fallback" pitchFamily="2"/>
                <a:cs typeface="Lohit Hindi" pitchFamily="2"/>
              </a:defRPr>
            </a:lvl3pPr>
            <a:lvl4pPr marL="1728000" marR="0" lvl="3" indent="-216000">
              <a:spcBef>
                <a:spcPts val="0"/>
              </a:spcBef>
              <a:spcAft>
                <a:spcPts val="422"/>
              </a:spcAft>
              <a:buClr>
                <a:srgbClr val="FFFFFF"/>
              </a:buClr>
              <a:buSzPct val="7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4pPr>
            <a:lvl5pPr marL="2160000" marR="0" lvl="4"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5pPr>
            <a:lvl6pPr marL="2592000" marR="0" lvl="5"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6pPr>
            <a:lvl7pPr marL="3024000" marR="0" lvl="6"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7pPr>
            <a:lvl8pPr marL="3456000" marR="0" lvl="7"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8pPr>
            <a:lvl9pPr marL="3887999" marR="0" lvl="8"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9pPr>
          </a:lstStyle>
          <a:p>
            <a:pPr lvl="0"/>
            <a:r>
              <a:rPr lang="en-GB" dirty="0">
                <a:solidFill>
                  <a:srgbClr val="000000"/>
                </a:solidFill>
              </a:rPr>
              <a:t>Κα</a:t>
            </a:r>
            <a:r>
              <a:rPr lang="en-GB" dirty="0" err="1">
                <a:solidFill>
                  <a:srgbClr val="000000"/>
                </a:solidFill>
              </a:rPr>
              <a:t>νόν</a:t>
            </a:r>
            <a:r>
              <a:rPr lang="en-GB" dirty="0">
                <a:solidFill>
                  <a:srgbClr val="000000"/>
                </a:solidFill>
              </a:rPr>
              <a:t>ας 7: Περιορίστε τα κορεσμένα λιπαρά και τη ζάχαρη</a:t>
            </a:r>
          </a:p>
          <a:p>
            <a:pPr lvl="0"/>
            <a:r>
              <a:rPr lang="en-GB" dirty="0" err="1">
                <a:solidFill>
                  <a:srgbClr val="000000"/>
                </a:solidFill>
              </a:rPr>
              <a:t>Προσ</a:t>
            </a:r>
            <a:r>
              <a:rPr lang="en-GB" dirty="0">
                <a:solidFill>
                  <a:srgbClr val="000000"/>
                </a:solidFill>
              </a:rPr>
              <a:t>παθήστε να το μειώσετε, και να επιλέγετε τρόφιμα που περιέχουν ακόρεστα λίπη, όπως τα φυτικά έλαια, τα λιπαρά ψάρια και τα αβοκάντο. </a:t>
            </a:r>
            <a:r>
              <a:rPr lang="en-GB" dirty="0" err="1">
                <a:solidFill>
                  <a:srgbClr val="000000"/>
                </a:solidFill>
              </a:rPr>
              <a:t>Γι</a:t>
            </a:r>
            <a:r>
              <a:rPr lang="en-GB" dirty="0">
                <a:solidFill>
                  <a:srgbClr val="000000"/>
                </a:solidFill>
              </a:rPr>
              <a:t>α μια πιο υγιεινή επιλογή, χρησιμοποιήστε μόνο μια μικρή ποσότητα φυτικών αντί για βούτυρο, επίσης, επιλέξτε άπαχα κομμάτια κρέατος και αφαιρέστε το ορατό λίπος.</a:t>
            </a:r>
          </a:p>
          <a:p>
            <a:pPr lvl="0"/>
            <a:r>
              <a:rPr lang="en-GB" dirty="0">
                <a:solidFill>
                  <a:srgbClr val="000000"/>
                </a:solidFill>
              </a:rPr>
              <a:t>Κα</a:t>
            </a:r>
            <a:r>
              <a:rPr lang="en-GB" dirty="0" err="1">
                <a:solidFill>
                  <a:srgbClr val="000000"/>
                </a:solidFill>
              </a:rPr>
              <a:t>νόν</a:t>
            </a:r>
            <a:r>
              <a:rPr lang="en-GB" dirty="0">
                <a:solidFill>
                  <a:srgbClr val="000000"/>
                </a:solidFill>
              </a:rPr>
              <a:t>ας 8: Περισσότερα ψάρια</a:t>
            </a:r>
          </a:p>
          <a:p>
            <a:pPr lvl="0"/>
            <a:r>
              <a:rPr lang="en-GB" dirty="0">
                <a:solidFill>
                  <a:srgbClr val="000000"/>
                </a:solidFill>
              </a:rPr>
              <a:t>Τα </a:t>
            </a:r>
            <a:r>
              <a:rPr lang="en-GB" dirty="0" err="1">
                <a:solidFill>
                  <a:srgbClr val="000000"/>
                </a:solidFill>
              </a:rPr>
              <a:t>ψάρι</a:t>
            </a:r>
            <a:r>
              <a:rPr lang="en-GB" dirty="0">
                <a:solidFill>
                  <a:srgbClr val="000000"/>
                </a:solidFill>
              </a:rPr>
              <a:t>α είναι μια καλή πηγή πρωτεΐνης και περιέχουν πολλές βιταμίνες και μέταλλα.</a:t>
            </a:r>
          </a:p>
          <a:p>
            <a:pPr lvl="0"/>
            <a:r>
              <a:rPr lang="en-GB" dirty="0">
                <a:solidFill>
                  <a:srgbClr val="000000"/>
                </a:solidFill>
              </a:rPr>
              <a:t>Κα</a:t>
            </a:r>
            <a:r>
              <a:rPr lang="en-GB" dirty="0" err="1">
                <a:solidFill>
                  <a:srgbClr val="000000"/>
                </a:solidFill>
              </a:rPr>
              <a:t>νόν</a:t>
            </a:r>
            <a:r>
              <a:rPr lang="en-GB" dirty="0">
                <a:solidFill>
                  <a:srgbClr val="000000"/>
                </a:solidFill>
              </a:rPr>
              <a:t>ας 9: Μην παραλείπετε το πρωινό</a:t>
            </a:r>
          </a:p>
          <a:p>
            <a:pPr lvl="0"/>
            <a:r>
              <a:rPr lang="en-GB" dirty="0" err="1">
                <a:solidFill>
                  <a:srgbClr val="000000"/>
                </a:solidFill>
              </a:rPr>
              <a:t>Εν</a:t>
            </a:r>
            <a:r>
              <a:rPr lang="en-GB" dirty="0">
                <a:solidFill>
                  <a:srgbClr val="000000"/>
                </a:solidFill>
              </a:rPr>
              <a:t>α καλό πρωινό, θα εφοδιάσει τον οργανισμό σας με την απαραίτητη ενέργεια, ώστε να αποφύγετε τα μετέπειτα τσιμπολογήματα.</a:t>
            </a:r>
          </a:p>
          <a:p>
            <a:pPr lvl="0"/>
            <a:r>
              <a:rPr lang="en-GB" dirty="0">
                <a:solidFill>
                  <a:srgbClr val="000000"/>
                </a:solidFill>
              </a:rPr>
              <a:t>Κα</a:t>
            </a:r>
            <a:r>
              <a:rPr lang="en-GB" dirty="0" err="1">
                <a:solidFill>
                  <a:srgbClr val="000000"/>
                </a:solidFill>
              </a:rPr>
              <a:t>νόν</a:t>
            </a:r>
            <a:r>
              <a:rPr lang="en-GB" dirty="0">
                <a:solidFill>
                  <a:srgbClr val="000000"/>
                </a:solidFill>
              </a:rPr>
              <a:t>ας 10: Διατηρήστε ένα υγιές βάρος</a:t>
            </a:r>
          </a:p>
          <a:p>
            <a:pPr lvl="0"/>
            <a:r>
              <a:rPr lang="en-GB" dirty="0">
                <a:solidFill>
                  <a:srgbClr val="000000"/>
                </a:solidFill>
              </a:rPr>
              <a:t>Κα</a:t>
            </a:r>
            <a:r>
              <a:rPr lang="en-GB" dirty="0" err="1">
                <a:solidFill>
                  <a:srgbClr val="000000"/>
                </a:solidFill>
              </a:rPr>
              <a:t>νόν</a:t>
            </a:r>
            <a:r>
              <a:rPr lang="en-GB" dirty="0">
                <a:solidFill>
                  <a:srgbClr val="000000"/>
                </a:solidFill>
              </a:rPr>
              <a:t>ας 11: Πίνετε άφθονο νερό</a:t>
            </a:r>
          </a:p>
          <a:p>
            <a:pPr lvl="0"/>
            <a:r>
              <a:rPr lang="en-GB" dirty="0" err="1">
                <a:solidFill>
                  <a:srgbClr val="000000"/>
                </a:solidFill>
              </a:rPr>
              <a:t>Πίνετε</a:t>
            </a:r>
            <a:r>
              <a:rPr lang="en-GB" dirty="0">
                <a:solidFill>
                  <a:srgbClr val="000000"/>
                </a:solidFill>
              </a:rPr>
              <a:t> </a:t>
            </a:r>
            <a:r>
              <a:rPr lang="en-GB" dirty="0" err="1">
                <a:solidFill>
                  <a:srgbClr val="000000"/>
                </a:solidFill>
              </a:rPr>
              <a:t>τόσο</a:t>
            </a:r>
            <a:r>
              <a:rPr lang="en-GB" dirty="0">
                <a:solidFill>
                  <a:srgbClr val="000000"/>
                </a:solidFill>
              </a:rPr>
              <a:t> </a:t>
            </a:r>
            <a:r>
              <a:rPr lang="en-GB" dirty="0" err="1">
                <a:solidFill>
                  <a:srgbClr val="000000"/>
                </a:solidFill>
              </a:rPr>
              <a:t>νερό</a:t>
            </a:r>
            <a:r>
              <a:rPr lang="en-GB" dirty="0">
                <a:solidFill>
                  <a:srgbClr val="000000"/>
                </a:solidFill>
              </a:rPr>
              <a:t>, </a:t>
            </a:r>
            <a:r>
              <a:rPr lang="en-GB" dirty="0" err="1">
                <a:solidFill>
                  <a:srgbClr val="000000"/>
                </a:solidFill>
              </a:rPr>
              <a:t>ώστε</a:t>
            </a:r>
            <a:r>
              <a:rPr lang="en-GB" dirty="0">
                <a:solidFill>
                  <a:srgbClr val="000000"/>
                </a:solidFill>
              </a:rPr>
              <a:t> να </a:t>
            </a:r>
            <a:r>
              <a:rPr lang="en-GB" dirty="0" err="1">
                <a:solidFill>
                  <a:srgbClr val="000000"/>
                </a:solidFill>
              </a:rPr>
              <a:t>μην</a:t>
            </a:r>
            <a:r>
              <a:rPr lang="en-GB" dirty="0">
                <a:solidFill>
                  <a:srgbClr val="000000"/>
                </a:solidFill>
              </a:rPr>
              <a:t> α</a:t>
            </a:r>
            <a:r>
              <a:rPr lang="en-GB" dirty="0" err="1">
                <a:solidFill>
                  <a:srgbClr val="000000"/>
                </a:solidFill>
              </a:rPr>
              <a:t>ισθάνεστε</a:t>
            </a:r>
            <a:r>
              <a:rPr lang="en-GB" dirty="0">
                <a:solidFill>
                  <a:srgbClr val="000000"/>
                </a:solidFill>
              </a:rPr>
              <a:t> </a:t>
            </a:r>
            <a:r>
              <a:rPr lang="en-GB" dirty="0" err="1">
                <a:solidFill>
                  <a:srgbClr val="000000"/>
                </a:solidFill>
              </a:rPr>
              <a:t>διψ</a:t>
            </a:r>
            <a:r>
              <a:rPr lang="en-GB" dirty="0">
                <a:solidFill>
                  <a:srgbClr val="000000"/>
                </a:solidFill>
              </a:rPr>
              <a:t>ασμένοι.Το νερό δημιουργεί αίσθηση κορεσμού, χαλιναγωγεί την όρεξή σας και αποτοξινώνει τον ανθρώπινο οργανισμό. </a:t>
            </a:r>
            <a:r>
              <a:rPr lang="en-GB" dirty="0" err="1">
                <a:solidFill>
                  <a:srgbClr val="000000"/>
                </a:solidFill>
              </a:rPr>
              <a:t>Είν</a:t>
            </a:r>
            <a:r>
              <a:rPr lang="en-GB" dirty="0">
                <a:solidFill>
                  <a:srgbClr val="000000"/>
                </a:solidFill>
              </a:rPr>
              <a:t>αι πολύ σημαντικό επίσης, όταν αθλείστε να είστε βέβαιοι ότι πίνετε νερό πριν, ώστε να μην αφυδατώσετε τον οργανισμό σας.</a:t>
            </a:r>
          </a:p>
          <a:p>
            <a:pPr lvl="0"/>
            <a:r>
              <a:rPr lang="en-GB" dirty="0">
                <a:solidFill>
                  <a:srgbClr val="000000"/>
                </a:solidFill>
              </a:rPr>
              <a:t>Κα</a:t>
            </a:r>
            <a:r>
              <a:rPr lang="en-GB" dirty="0" err="1">
                <a:solidFill>
                  <a:srgbClr val="000000"/>
                </a:solidFill>
              </a:rPr>
              <a:t>νόν</a:t>
            </a:r>
            <a:r>
              <a:rPr lang="en-GB" dirty="0">
                <a:solidFill>
                  <a:srgbClr val="000000"/>
                </a:solidFill>
              </a:rPr>
              <a:t>ας 12: Παρακολουθείτε το μέγεθος της μερίδας σας</a:t>
            </a:r>
          </a:p>
          <a:p>
            <a:pPr lvl="0"/>
            <a:r>
              <a:rPr lang="en-GB" dirty="0" err="1">
                <a:solidFill>
                  <a:srgbClr val="000000"/>
                </a:solidFill>
              </a:rPr>
              <a:t>Μην</a:t>
            </a:r>
            <a:r>
              <a:rPr lang="en-GB" dirty="0">
                <a:solidFill>
                  <a:srgbClr val="000000"/>
                </a:solidFill>
              </a:rPr>
              <a:t> α</a:t>
            </a:r>
            <a:r>
              <a:rPr lang="en-GB" dirty="0" err="1">
                <a:solidFill>
                  <a:srgbClr val="000000"/>
                </a:solidFill>
              </a:rPr>
              <a:t>φήνετε</a:t>
            </a:r>
            <a:r>
              <a:rPr lang="en-GB" dirty="0">
                <a:solidFill>
                  <a:srgbClr val="000000"/>
                </a:solidFill>
              </a:rPr>
              <a:t> </a:t>
            </a:r>
            <a:r>
              <a:rPr lang="en-GB" dirty="0" err="1">
                <a:solidFill>
                  <a:srgbClr val="000000"/>
                </a:solidFill>
              </a:rPr>
              <a:t>τον</a:t>
            </a:r>
            <a:r>
              <a:rPr lang="en-GB" dirty="0">
                <a:solidFill>
                  <a:srgbClr val="000000"/>
                </a:solidFill>
              </a:rPr>
              <a:t> εα</a:t>
            </a:r>
            <a:r>
              <a:rPr lang="en-GB" dirty="0" err="1">
                <a:solidFill>
                  <a:srgbClr val="000000"/>
                </a:solidFill>
              </a:rPr>
              <a:t>υτό</a:t>
            </a:r>
            <a:r>
              <a:rPr lang="en-GB" dirty="0">
                <a:solidFill>
                  <a:srgbClr val="000000"/>
                </a:solidFill>
              </a:rPr>
              <a:t> σας να κατανα</a:t>
            </a:r>
            <a:r>
              <a:rPr lang="en-GB" dirty="0" err="1">
                <a:solidFill>
                  <a:srgbClr val="000000"/>
                </a:solidFill>
              </a:rPr>
              <a:t>λώνει</a:t>
            </a:r>
            <a:r>
              <a:rPr lang="en-GB" dirty="0">
                <a:solidFill>
                  <a:srgbClr val="000000"/>
                </a:solidFill>
              </a:rPr>
              <a:t> π</a:t>
            </a:r>
            <a:r>
              <a:rPr lang="en-GB" dirty="0" err="1">
                <a:solidFill>
                  <a:srgbClr val="000000"/>
                </a:solidFill>
              </a:rPr>
              <a:t>ολύ</a:t>
            </a:r>
            <a:r>
              <a:rPr lang="en-GB" dirty="0">
                <a:solidFill>
                  <a:srgbClr val="000000"/>
                </a:solidFill>
              </a:rPr>
              <a:t> </a:t>
            </a:r>
            <a:r>
              <a:rPr lang="en-GB" dirty="0" err="1">
                <a:solidFill>
                  <a:srgbClr val="000000"/>
                </a:solidFill>
              </a:rPr>
              <a:t>μεγάλες</a:t>
            </a:r>
            <a:r>
              <a:rPr lang="en-GB" dirty="0">
                <a:solidFill>
                  <a:srgbClr val="000000"/>
                </a:solidFill>
              </a:rPr>
              <a:t> </a:t>
            </a:r>
            <a:r>
              <a:rPr lang="en-GB" dirty="0" err="1">
                <a:solidFill>
                  <a:srgbClr val="000000"/>
                </a:solidFill>
              </a:rPr>
              <a:t>μερίδες</a:t>
            </a:r>
            <a:r>
              <a:rPr lang="en-GB" dirty="0">
                <a:solidFill>
                  <a:srgbClr val="000000"/>
                </a:solidFill>
              </a:rPr>
              <a:t> </a:t>
            </a:r>
            <a:r>
              <a:rPr lang="en-GB" dirty="0" err="1">
                <a:solidFill>
                  <a:srgbClr val="000000"/>
                </a:solidFill>
              </a:rPr>
              <a:t>τροφίμων</a:t>
            </a:r>
            <a:r>
              <a:rPr lang="en-GB" dirty="0">
                <a:solidFill>
                  <a:srgbClr val="000000"/>
                </a:solidFill>
              </a:rPr>
              <a:t>.</a:t>
            </a:r>
          </a:p>
        </p:txBody>
      </p:sp>
    </p:spTree>
    <p:extLst>
      <p:ext uri="{BB962C8B-B14F-4D97-AF65-F5344CB8AC3E}">
        <p14:creationId xmlns:p14="http://schemas.microsoft.com/office/powerpoint/2010/main" val="3514367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a:buNone/>
            </a:pPr>
            <a:r>
              <a:rPr lang="el-GR" sz="4000" b="1" dirty="0" smtClean="0"/>
              <a:t>ΚΑΝΟΝΕΣ ΣΩΣΤΗΣ  ΔΙΑΤΡΟΦΗΣ</a:t>
            </a:r>
            <a:endParaRPr lang="en-GB" sz="4000" b="1" dirty="0"/>
          </a:p>
        </p:txBody>
      </p:sp>
      <p:sp>
        <p:nvSpPr>
          <p:cNvPr id="3" name="Θέση κειμένου 2"/>
          <p:cNvSpPr txBox="1">
            <a:spLocks noGrp="1"/>
          </p:cNvSpPr>
          <p:nvPr>
            <p:ph type="body" idx="4294967295"/>
          </p:nvPr>
        </p:nvSpPr>
        <p:spPr>
          <a:xfrm>
            <a:off x="1184031" y="1711569"/>
            <a:ext cx="9809859" cy="5158828"/>
          </a:xfrm>
        </p:spPr>
        <p:txBody>
          <a:bodyPr>
            <a:normAutofit lnSpcReduction="10000"/>
          </a:bodyPr>
          <a:lstStyle>
            <a:defPPr marL="432000" marR="0" lvl="0" indent="-324000">
              <a:spcBef>
                <a:spcPts val="0"/>
              </a:spcBef>
              <a:spcAft>
                <a:spcPts val="1063"/>
              </a:spcAft>
              <a:buClr>
                <a:srgbClr val="FFFFFF"/>
              </a:buClr>
              <a:buSzPct val="45000"/>
              <a:buFont typeface="StarSymbol"/>
              <a:buNone/>
              <a:defRPr lang="en-GB" sz="2400" b="0" i="0" u="none" strike="noStrike" kern="1200">
                <a:ln>
                  <a:noFill/>
                </a:ln>
                <a:solidFill>
                  <a:srgbClr val="FFFFFF"/>
                </a:solidFill>
                <a:latin typeface="Liberation Sans" pitchFamily="18"/>
                <a:ea typeface="Droid Sans Fallback" pitchFamily="2"/>
                <a:cs typeface="Lohit Hindi" pitchFamily="2"/>
              </a:defRPr>
            </a:defPPr>
            <a:lvl1pPr marL="432000" marR="0" lvl="0" indent="-324000">
              <a:spcBef>
                <a:spcPts val="0"/>
              </a:spcBef>
              <a:spcAft>
                <a:spcPts val="1063"/>
              </a:spcAft>
              <a:buClr>
                <a:srgbClr val="FFFFFF"/>
              </a:buClr>
              <a:buSzPct val="45000"/>
              <a:buFont typeface="StarSymbol"/>
              <a:buChar char="●"/>
              <a:defRPr lang="en-GB" sz="2400" b="0" i="0" u="none" strike="noStrike" kern="1200">
                <a:ln>
                  <a:noFill/>
                </a:ln>
                <a:solidFill>
                  <a:srgbClr val="FFFFFF"/>
                </a:solidFill>
                <a:latin typeface="Liberation Sans" pitchFamily="18"/>
                <a:ea typeface="Droid Sans Fallback" pitchFamily="2"/>
                <a:cs typeface="Lohit Hindi" pitchFamily="2"/>
              </a:defRPr>
            </a:lvl1pPr>
            <a:lvl2pPr marL="864000" marR="0" lvl="1" indent="-324000">
              <a:spcBef>
                <a:spcPts val="0"/>
              </a:spcBef>
              <a:spcAft>
                <a:spcPts val="848"/>
              </a:spcAft>
              <a:buClr>
                <a:srgbClr val="FFFFFF"/>
              </a:buClr>
              <a:buSzPct val="75000"/>
              <a:buFont typeface="StarSymbol"/>
              <a:buChar char="–"/>
              <a:defRPr lang="en-GB" sz="2100" b="0" i="0" u="none" strike="noStrike" kern="1200">
                <a:ln>
                  <a:noFill/>
                </a:ln>
                <a:solidFill>
                  <a:srgbClr val="FFFFFF"/>
                </a:solidFill>
                <a:latin typeface="Liberation Sans" pitchFamily="18"/>
                <a:ea typeface="Droid Sans Fallback" pitchFamily="2"/>
                <a:cs typeface="Lohit Hindi" pitchFamily="2"/>
              </a:defRPr>
            </a:lvl2pPr>
            <a:lvl3pPr marL="1295999" marR="0" lvl="2" indent="-288000">
              <a:spcBef>
                <a:spcPts val="0"/>
              </a:spcBef>
              <a:spcAft>
                <a:spcPts val="635"/>
              </a:spcAft>
              <a:buClr>
                <a:srgbClr val="FFFFFF"/>
              </a:buClr>
              <a:buSzPct val="45000"/>
              <a:buFont typeface="StarSymbol"/>
              <a:buChar char="●"/>
              <a:defRPr lang="en-GB" sz="1800" b="0" i="0" u="none" strike="noStrike" kern="1200">
                <a:ln>
                  <a:noFill/>
                </a:ln>
                <a:solidFill>
                  <a:srgbClr val="FFFFFF"/>
                </a:solidFill>
                <a:latin typeface="Liberation Sans" pitchFamily="18"/>
                <a:ea typeface="Droid Sans Fallback" pitchFamily="2"/>
                <a:cs typeface="Lohit Hindi" pitchFamily="2"/>
              </a:defRPr>
            </a:lvl3pPr>
            <a:lvl4pPr marL="1728000" marR="0" lvl="3" indent="-216000">
              <a:spcBef>
                <a:spcPts val="0"/>
              </a:spcBef>
              <a:spcAft>
                <a:spcPts val="422"/>
              </a:spcAft>
              <a:buClr>
                <a:srgbClr val="FFFFFF"/>
              </a:buClr>
              <a:buSzPct val="7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4pPr>
            <a:lvl5pPr marL="2160000" marR="0" lvl="4"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5pPr>
            <a:lvl6pPr marL="2592000" marR="0" lvl="5"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6pPr>
            <a:lvl7pPr marL="3024000" marR="0" lvl="6"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7pPr>
            <a:lvl8pPr marL="3456000" marR="0" lvl="7"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8pPr>
            <a:lvl9pPr marL="3887999" marR="0" lvl="8"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9pPr>
          </a:lstStyle>
          <a:p>
            <a:pPr lvl="0"/>
            <a:r>
              <a:rPr lang="en-GB" dirty="0">
                <a:solidFill>
                  <a:srgbClr val="000000"/>
                </a:solidFill>
              </a:rPr>
              <a:t>Κα</a:t>
            </a:r>
            <a:r>
              <a:rPr lang="en-GB" dirty="0" err="1">
                <a:solidFill>
                  <a:srgbClr val="000000"/>
                </a:solidFill>
              </a:rPr>
              <a:t>νόν</a:t>
            </a:r>
            <a:r>
              <a:rPr lang="en-GB" dirty="0">
                <a:solidFill>
                  <a:srgbClr val="000000"/>
                </a:solidFill>
              </a:rPr>
              <a:t>ας 13: Μην αμελείτε τα γαλακτοκομικά</a:t>
            </a:r>
          </a:p>
          <a:p>
            <a:pPr lvl="0"/>
            <a:r>
              <a:rPr lang="en-GB" dirty="0">
                <a:solidFill>
                  <a:srgbClr val="000000"/>
                </a:solidFill>
              </a:rPr>
              <a:t>Κα</a:t>
            </a:r>
            <a:r>
              <a:rPr lang="en-GB" dirty="0" err="1">
                <a:solidFill>
                  <a:srgbClr val="000000"/>
                </a:solidFill>
              </a:rPr>
              <a:t>νόν</a:t>
            </a:r>
            <a:r>
              <a:rPr lang="en-GB" dirty="0">
                <a:solidFill>
                  <a:srgbClr val="000000"/>
                </a:solidFill>
              </a:rPr>
              <a:t>ας 14: Μειώστε </a:t>
            </a:r>
            <a:r>
              <a:rPr lang="en-GB" dirty="0" smtClean="0">
                <a:solidFill>
                  <a:srgbClr val="000000"/>
                </a:solidFill>
              </a:rPr>
              <a:t>ορισμένα </a:t>
            </a:r>
            <a:r>
              <a:rPr lang="en-GB" dirty="0">
                <a:solidFill>
                  <a:srgbClr val="000000"/>
                </a:solidFill>
              </a:rPr>
              <a:t>τρόφιμα, αλλά μην τα αποκλείσετε εντελώς</a:t>
            </a:r>
          </a:p>
          <a:p>
            <a:pPr lvl="0"/>
            <a:r>
              <a:rPr lang="en-GB" dirty="0">
                <a:solidFill>
                  <a:srgbClr val="000000"/>
                </a:solidFill>
              </a:rPr>
              <a:t>Κα</a:t>
            </a:r>
            <a:r>
              <a:rPr lang="en-GB" dirty="0" err="1">
                <a:solidFill>
                  <a:srgbClr val="000000"/>
                </a:solidFill>
              </a:rPr>
              <a:t>νόν</a:t>
            </a:r>
            <a:r>
              <a:rPr lang="en-GB" dirty="0">
                <a:solidFill>
                  <a:srgbClr val="000000"/>
                </a:solidFill>
              </a:rPr>
              <a:t>ας 15: Προτιμήστε την κατανάλωση ελαιολάδου έναντι άλλων λιπών (βούτυρο, μαργαρίνη κλπ). </a:t>
            </a:r>
            <a:r>
              <a:rPr lang="en-GB" dirty="0" err="1">
                <a:solidFill>
                  <a:srgbClr val="000000"/>
                </a:solidFill>
              </a:rPr>
              <a:t>Το</a:t>
            </a:r>
            <a:r>
              <a:rPr lang="en-GB" dirty="0">
                <a:solidFill>
                  <a:srgbClr val="000000"/>
                </a:solidFill>
              </a:rPr>
              <a:t> </a:t>
            </a:r>
            <a:r>
              <a:rPr lang="en-GB" dirty="0" err="1">
                <a:solidFill>
                  <a:srgbClr val="000000"/>
                </a:solidFill>
              </a:rPr>
              <a:t>ελ</a:t>
            </a:r>
            <a:r>
              <a:rPr lang="en-GB" dirty="0">
                <a:solidFill>
                  <a:srgbClr val="000000"/>
                </a:solidFill>
              </a:rPr>
              <a:t>αιόλαδο είναι πλούσιο σε ωφέλιμα λιπαρά οξέα (μονοακόρεστα) και διαθέτει επίσης αντιοξειδωτικές βιταμίνες. </a:t>
            </a:r>
            <a:r>
              <a:rPr lang="en-GB" dirty="0" err="1">
                <a:solidFill>
                  <a:srgbClr val="000000"/>
                </a:solidFill>
              </a:rPr>
              <a:t>Προσθέστε</a:t>
            </a:r>
            <a:r>
              <a:rPr lang="en-GB" dirty="0">
                <a:solidFill>
                  <a:srgbClr val="000000"/>
                </a:solidFill>
              </a:rPr>
              <a:t> </a:t>
            </a:r>
            <a:r>
              <a:rPr lang="en-GB" dirty="0" err="1">
                <a:solidFill>
                  <a:srgbClr val="000000"/>
                </a:solidFill>
              </a:rPr>
              <a:t>το</a:t>
            </a:r>
            <a:r>
              <a:rPr lang="en-GB" dirty="0">
                <a:solidFill>
                  <a:srgbClr val="000000"/>
                </a:solidFill>
              </a:rPr>
              <a:t> </a:t>
            </a:r>
            <a:r>
              <a:rPr lang="en-GB" dirty="0" err="1">
                <a:solidFill>
                  <a:srgbClr val="000000"/>
                </a:solidFill>
              </a:rPr>
              <a:t>στο</a:t>
            </a:r>
            <a:r>
              <a:rPr lang="en-GB" dirty="0">
                <a:solidFill>
                  <a:srgbClr val="000000"/>
                </a:solidFill>
              </a:rPr>
              <a:t> φα</a:t>
            </a:r>
            <a:r>
              <a:rPr lang="en-GB" dirty="0" err="1">
                <a:solidFill>
                  <a:srgbClr val="000000"/>
                </a:solidFill>
              </a:rPr>
              <a:t>γητό</a:t>
            </a:r>
            <a:r>
              <a:rPr lang="en-GB" dirty="0">
                <a:solidFill>
                  <a:srgbClr val="000000"/>
                </a:solidFill>
              </a:rPr>
              <a:t> σας </a:t>
            </a:r>
            <a:r>
              <a:rPr lang="en-GB" dirty="0" err="1">
                <a:solidFill>
                  <a:srgbClr val="000000"/>
                </a:solidFill>
              </a:rPr>
              <a:t>ωμό</a:t>
            </a:r>
            <a:r>
              <a:rPr lang="en-GB" dirty="0">
                <a:solidFill>
                  <a:srgbClr val="000000"/>
                </a:solidFill>
              </a:rPr>
              <a:t> ή π</a:t>
            </a:r>
            <a:r>
              <a:rPr lang="en-GB" dirty="0" err="1">
                <a:solidFill>
                  <a:srgbClr val="000000"/>
                </a:solidFill>
              </a:rPr>
              <a:t>ρος</a:t>
            </a:r>
            <a:r>
              <a:rPr lang="en-GB" dirty="0">
                <a:solidFill>
                  <a:srgbClr val="000000"/>
                </a:solidFill>
              </a:rPr>
              <a:t> </a:t>
            </a:r>
            <a:r>
              <a:rPr lang="en-GB" dirty="0" err="1">
                <a:solidFill>
                  <a:srgbClr val="000000"/>
                </a:solidFill>
              </a:rPr>
              <a:t>το</a:t>
            </a:r>
            <a:r>
              <a:rPr lang="en-GB" dirty="0">
                <a:solidFill>
                  <a:srgbClr val="000000"/>
                </a:solidFill>
              </a:rPr>
              <a:t> </a:t>
            </a:r>
            <a:r>
              <a:rPr lang="en-GB" dirty="0" err="1">
                <a:solidFill>
                  <a:srgbClr val="000000"/>
                </a:solidFill>
              </a:rPr>
              <a:t>τέλος</a:t>
            </a:r>
            <a:r>
              <a:rPr lang="en-GB" dirty="0">
                <a:solidFill>
                  <a:srgbClr val="000000"/>
                </a:solidFill>
              </a:rPr>
              <a:t> </a:t>
            </a:r>
            <a:r>
              <a:rPr lang="en-GB" dirty="0" err="1">
                <a:solidFill>
                  <a:srgbClr val="000000"/>
                </a:solidFill>
              </a:rPr>
              <a:t>του</a:t>
            </a:r>
            <a:r>
              <a:rPr lang="en-GB" dirty="0">
                <a:solidFill>
                  <a:srgbClr val="000000"/>
                </a:solidFill>
              </a:rPr>
              <a:t> μα</a:t>
            </a:r>
            <a:r>
              <a:rPr lang="en-GB" dirty="0" err="1">
                <a:solidFill>
                  <a:srgbClr val="000000"/>
                </a:solidFill>
              </a:rPr>
              <a:t>γειρέμ</a:t>
            </a:r>
            <a:r>
              <a:rPr lang="en-GB" dirty="0">
                <a:solidFill>
                  <a:srgbClr val="000000"/>
                </a:solidFill>
              </a:rPr>
              <a:t>ατος και πάντα με μέτρο.</a:t>
            </a:r>
          </a:p>
          <a:p>
            <a:pPr lvl="0"/>
            <a:r>
              <a:rPr lang="en-GB" dirty="0">
                <a:solidFill>
                  <a:srgbClr val="000000"/>
                </a:solidFill>
              </a:rPr>
              <a:t>Κα</a:t>
            </a:r>
            <a:r>
              <a:rPr lang="en-GB" dirty="0" err="1">
                <a:solidFill>
                  <a:srgbClr val="000000"/>
                </a:solidFill>
              </a:rPr>
              <a:t>νόν</a:t>
            </a:r>
            <a:r>
              <a:rPr lang="en-GB" dirty="0">
                <a:solidFill>
                  <a:srgbClr val="000000"/>
                </a:solidFill>
              </a:rPr>
              <a:t>ας 16: Καταναλώνετε κόκκινο κρέας μόνο μια φορά την εβδομάδα, προκειμένου να μειώσετε τη πρόσληψη κορεσμένων λιπαρών. Μπ</a:t>
            </a:r>
            <a:r>
              <a:rPr lang="en-GB" dirty="0" err="1">
                <a:solidFill>
                  <a:srgbClr val="000000"/>
                </a:solidFill>
              </a:rPr>
              <a:t>ορείτε</a:t>
            </a:r>
            <a:r>
              <a:rPr lang="en-GB" dirty="0">
                <a:solidFill>
                  <a:srgbClr val="000000"/>
                </a:solidFill>
              </a:rPr>
              <a:t> να α</a:t>
            </a:r>
            <a:r>
              <a:rPr lang="en-GB" dirty="0" err="1">
                <a:solidFill>
                  <a:srgbClr val="000000"/>
                </a:solidFill>
              </a:rPr>
              <a:t>ντικ</a:t>
            </a:r>
            <a:r>
              <a:rPr lang="en-GB" dirty="0">
                <a:solidFill>
                  <a:srgbClr val="000000"/>
                </a:solidFill>
              </a:rPr>
              <a:t>αταστήσετε το κρέας με όσπρια ή ψάρι, καθώς και πουλερικά.</a:t>
            </a:r>
          </a:p>
          <a:p>
            <a:pPr lvl="0"/>
            <a:r>
              <a:rPr lang="en-GB" dirty="0">
                <a:solidFill>
                  <a:srgbClr val="000000"/>
                </a:solidFill>
              </a:rPr>
              <a:t>Κα</a:t>
            </a:r>
            <a:r>
              <a:rPr lang="en-GB" dirty="0" err="1">
                <a:solidFill>
                  <a:srgbClr val="000000"/>
                </a:solidFill>
              </a:rPr>
              <a:t>νόν</a:t>
            </a:r>
            <a:r>
              <a:rPr lang="en-GB" dirty="0">
                <a:solidFill>
                  <a:srgbClr val="000000"/>
                </a:solidFill>
              </a:rPr>
              <a:t>ας 17: Αποφεύγετε όσο μπορείτε τη μαγιονέζα, την κρέμα γάλακτος και γενικά όλες τις λευκές σάλτσες που είναι πλούσιες σε κορεσμένα λιπαρά. </a:t>
            </a:r>
            <a:r>
              <a:rPr lang="en-GB" dirty="0" err="1">
                <a:solidFill>
                  <a:srgbClr val="000000"/>
                </a:solidFill>
              </a:rPr>
              <a:t>Προτιμήστε</a:t>
            </a:r>
            <a:r>
              <a:rPr lang="en-GB" dirty="0">
                <a:solidFill>
                  <a:srgbClr val="000000"/>
                </a:solidFill>
              </a:rPr>
              <a:t> </a:t>
            </a:r>
            <a:r>
              <a:rPr lang="en-GB" dirty="0" err="1">
                <a:solidFill>
                  <a:srgbClr val="000000"/>
                </a:solidFill>
              </a:rPr>
              <a:t>σάλτσες</a:t>
            </a:r>
            <a:r>
              <a:rPr lang="en-GB" dirty="0">
                <a:solidFill>
                  <a:srgbClr val="000000"/>
                </a:solidFill>
              </a:rPr>
              <a:t> από </a:t>
            </a:r>
            <a:r>
              <a:rPr lang="en-GB" dirty="0" err="1">
                <a:solidFill>
                  <a:srgbClr val="000000"/>
                </a:solidFill>
              </a:rPr>
              <a:t>φρέσκι</a:t>
            </a:r>
            <a:r>
              <a:rPr lang="en-GB" dirty="0">
                <a:solidFill>
                  <a:srgbClr val="000000"/>
                </a:solidFill>
              </a:rPr>
              <a:t>α ντομάτα, λαχανικά, βότανα, μυρωδικά και λίγο ελαιόλαδο.</a:t>
            </a:r>
          </a:p>
        </p:txBody>
      </p:sp>
    </p:spTree>
    <p:extLst>
      <p:ext uri="{BB962C8B-B14F-4D97-AF65-F5344CB8AC3E}">
        <p14:creationId xmlns:p14="http://schemas.microsoft.com/office/powerpoint/2010/main" val="6914488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t>ΟΜΑΔΑ ΜΑΘΗΤΩΝ</a:t>
            </a:r>
            <a:endParaRPr lang="el-GR" b="1" dirty="0"/>
          </a:p>
        </p:txBody>
      </p:sp>
      <p:sp>
        <p:nvSpPr>
          <p:cNvPr id="3" name="Θέση περιεχομένου 2"/>
          <p:cNvSpPr>
            <a:spLocks noGrp="1"/>
          </p:cNvSpPr>
          <p:nvPr>
            <p:ph idx="1"/>
          </p:nvPr>
        </p:nvSpPr>
        <p:spPr/>
        <p:txBody>
          <a:bodyPr/>
          <a:lstStyle/>
          <a:p>
            <a:pPr marL="514350" indent="-514350">
              <a:buFont typeface="+mj-lt"/>
              <a:buAutoNum type="arabicPeriod"/>
            </a:pPr>
            <a:r>
              <a:rPr lang="el-GR" dirty="0" smtClean="0"/>
              <a:t>ΒΕΝΕΚΑ  ΑΓΑΠΗ</a:t>
            </a:r>
          </a:p>
          <a:p>
            <a:pPr marL="514350" indent="-514350">
              <a:buFont typeface="+mj-lt"/>
              <a:buAutoNum type="arabicPeriod"/>
            </a:pPr>
            <a:r>
              <a:rPr lang="el-GR" dirty="0" smtClean="0"/>
              <a:t>ΓΙΑΝΟΥΛΑΡΙ  ΕΦΗ</a:t>
            </a:r>
          </a:p>
          <a:p>
            <a:pPr marL="514350" indent="-514350">
              <a:buFont typeface="+mj-lt"/>
              <a:buAutoNum type="arabicPeriod"/>
            </a:pPr>
            <a:r>
              <a:rPr lang="el-GR" dirty="0" smtClean="0"/>
              <a:t>ΚΑΤΑΠΟΔΗΣ ΓΕΩΡΓΙΟΣ</a:t>
            </a:r>
          </a:p>
          <a:p>
            <a:pPr marL="514350" indent="-514350">
              <a:buFont typeface="+mj-lt"/>
              <a:buAutoNum type="arabicPeriod"/>
            </a:pPr>
            <a:r>
              <a:rPr lang="el-GR" dirty="0" smtClean="0"/>
              <a:t>ΛΑΖΑΡΟΥ ΝΙΚΟΛΑΟΣ</a:t>
            </a:r>
          </a:p>
          <a:p>
            <a:pPr marL="514350" indent="-514350">
              <a:buFont typeface="+mj-lt"/>
              <a:buAutoNum type="arabicPeriod"/>
            </a:pPr>
            <a:r>
              <a:rPr lang="el-GR" dirty="0" smtClean="0"/>
              <a:t>ΚΥΠΡΑΙΟΥ ΑΡΤΕΜΗ</a:t>
            </a:r>
            <a:endParaRPr lang="el-GR" dirty="0"/>
          </a:p>
        </p:txBody>
      </p:sp>
    </p:spTree>
    <p:extLst>
      <p:ext uri="{BB962C8B-B14F-4D97-AF65-F5344CB8AC3E}">
        <p14:creationId xmlns:p14="http://schemas.microsoft.com/office/powerpoint/2010/main" val="1928673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GB" b="1" dirty="0"/>
              <a:t>ΣΥΝΤΗΡΗΤΙΚΑ</a:t>
            </a:r>
          </a:p>
        </p:txBody>
      </p:sp>
      <p:sp>
        <p:nvSpPr>
          <p:cNvPr id="3" name="Θέση κειμένου 2"/>
          <p:cNvSpPr txBox="1">
            <a:spLocks noGrp="1"/>
          </p:cNvSpPr>
          <p:nvPr>
            <p:ph type="body" idx="4294967295"/>
          </p:nvPr>
        </p:nvSpPr>
        <p:spPr/>
        <p:txBody>
          <a:bodyPr/>
          <a:lstStyle>
            <a:defPPr marL="432000" marR="0" lvl="0" indent="-324000">
              <a:spcBef>
                <a:spcPts val="0"/>
              </a:spcBef>
              <a:spcAft>
                <a:spcPts val="1063"/>
              </a:spcAft>
              <a:buClr>
                <a:srgbClr val="FFFFFF"/>
              </a:buClr>
              <a:buSzPct val="45000"/>
              <a:buFont typeface="StarSymbol"/>
              <a:buNone/>
              <a:defRPr lang="en-GB" sz="2400" b="0" i="0" u="none" strike="noStrike" kern="1200">
                <a:ln>
                  <a:noFill/>
                </a:ln>
                <a:solidFill>
                  <a:srgbClr val="FFFFFF"/>
                </a:solidFill>
                <a:latin typeface="Liberation Sans" pitchFamily="18"/>
                <a:ea typeface="Droid Sans Fallback" pitchFamily="2"/>
                <a:cs typeface="Lohit Hindi" pitchFamily="2"/>
              </a:defRPr>
            </a:defPPr>
            <a:lvl1pPr marL="432000" marR="0" lvl="0" indent="-324000">
              <a:spcBef>
                <a:spcPts val="0"/>
              </a:spcBef>
              <a:spcAft>
                <a:spcPts val="1063"/>
              </a:spcAft>
              <a:buClr>
                <a:srgbClr val="FFFFFF"/>
              </a:buClr>
              <a:buSzPct val="45000"/>
              <a:buFont typeface="StarSymbol"/>
              <a:buChar char="●"/>
              <a:defRPr lang="en-GB" sz="2400" b="0" i="0" u="none" strike="noStrike" kern="1200">
                <a:ln>
                  <a:noFill/>
                </a:ln>
                <a:solidFill>
                  <a:srgbClr val="FFFFFF"/>
                </a:solidFill>
                <a:latin typeface="Liberation Sans" pitchFamily="18"/>
                <a:ea typeface="Droid Sans Fallback" pitchFamily="2"/>
                <a:cs typeface="Lohit Hindi" pitchFamily="2"/>
              </a:defRPr>
            </a:lvl1pPr>
            <a:lvl2pPr marL="864000" marR="0" lvl="1" indent="-324000">
              <a:spcBef>
                <a:spcPts val="0"/>
              </a:spcBef>
              <a:spcAft>
                <a:spcPts val="848"/>
              </a:spcAft>
              <a:buClr>
                <a:srgbClr val="FFFFFF"/>
              </a:buClr>
              <a:buSzPct val="75000"/>
              <a:buFont typeface="StarSymbol"/>
              <a:buChar char="–"/>
              <a:defRPr lang="en-GB" sz="2100" b="0" i="0" u="none" strike="noStrike" kern="1200">
                <a:ln>
                  <a:noFill/>
                </a:ln>
                <a:solidFill>
                  <a:srgbClr val="FFFFFF"/>
                </a:solidFill>
                <a:latin typeface="Liberation Sans" pitchFamily="18"/>
                <a:ea typeface="Droid Sans Fallback" pitchFamily="2"/>
                <a:cs typeface="Lohit Hindi" pitchFamily="2"/>
              </a:defRPr>
            </a:lvl2pPr>
            <a:lvl3pPr marL="1295999" marR="0" lvl="2" indent="-288000">
              <a:spcBef>
                <a:spcPts val="0"/>
              </a:spcBef>
              <a:spcAft>
                <a:spcPts val="635"/>
              </a:spcAft>
              <a:buClr>
                <a:srgbClr val="FFFFFF"/>
              </a:buClr>
              <a:buSzPct val="45000"/>
              <a:buFont typeface="StarSymbol"/>
              <a:buChar char="●"/>
              <a:defRPr lang="en-GB" sz="1800" b="0" i="0" u="none" strike="noStrike" kern="1200">
                <a:ln>
                  <a:noFill/>
                </a:ln>
                <a:solidFill>
                  <a:srgbClr val="FFFFFF"/>
                </a:solidFill>
                <a:latin typeface="Liberation Sans" pitchFamily="18"/>
                <a:ea typeface="Droid Sans Fallback" pitchFamily="2"/>
                <a:cs typeface="Lohit Hindi" pitchFamily="2"/>
              </a:defRPr>
            </a:lvl3pPr>
            <a:lvl4pPr marL="1728000" marR="0" lvl="3" indent="-216000">
              <a:spcBef>
                <a:spcPts val="0"/>
              </a:spcBef>
              <a:spcAft>
                <a:spcPts val="422"/>
              </a:spcAft>
              <a:buClr>
                <a:srgbClr val="FFFFFF"/>
              </a:buClr>
              <a:buSzPct val="7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4pPr>
            <a:lvl5pPr marL="2160000" marR="0" lvl="4"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5pPr>
            <a:lvl6pPr marL="2592000" marR="0" lvl="5"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6pPr>
            <a:lvl7pPr marL="3024000" marR="0" lvl="6"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7pPr>
            <a:lvl8pPr marL="3456000" marR="0" lvl="7"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8pPr>
            <a:lvl9pPr marL="3887999" marR="0" lvl="8" indent="-216000">
              <a:spcBef>
                <a:spcPts val="0"/>
              </a:spcBef>
              <a:spcAft>
                <a:spcPts val="210"/>
              </a:spcAft>
              <a:buClr>
                <a:srgbClr val="FFFFFF"/>
              </a:buClr>
              <a:buSzPct val="45000"/>
              <a:buFont typeface="StarSymbol"/>
              <a:buChar char="●"/>
              <a:defRPr lang="en-GB" sz="1500" b="0" i="0" u="none" strike="noStrike" kern="1200">
                <a:ln>
                  <a:noFill/>
                </a:ln>
                <a:solidFill>
                  <a:srgbClr val="FFFFFF"/>
                </a:solidFill>
                <a:latin typeface="Liberation Sans" pitchFamily="18"/>
                <a:ea typeface="Droid Sans Fallback" pitchFamily="2"/>
                <a:cs typeface="Lohit Hindi" pitchFamily="2"/>
              </a:defRPr>
            </a:lvl9pPr>
          </a:lstStyle>
          <a:p>
            <a:pPr lvl="0" algn="just">
              <a:buNone/>
            </a:pPr>
            <a:r>
              <a:rPr lang="en-GB" dirty="0" err="1">
                <a:solidFill>
                  <a:srgbClr val="000000"/>
                </a:solidFill>
              </a:rPr>
              <a:t>Με</a:t>
            </a:r>
            <a:r>
              <a:rPr lang="en-GB" dirty="0">
                <a:solidFill>
                  <a:srgbClr val="000000"/>
                </a:solidFill>
              </a:rPr>
              <a:t> </a:t>
            </a:r>
            <a:r>
              <a:rPr lang="en-GB" dirty="0" err="1">
                <a:solidFill>
                  <a:srgbClr val="000000"/>
                </a:solidFill>
              </a:rPr>
              <a:t>τον</a:t>
            </a:r>
            <a:r>
              <a:rPr lang="en-GB" dirty="0">
                <a:solidFill>
                  <a:srgbClr val="000000"/>
                </a:solidFill>
              </a:rPr>
              <a:t> </a:t>
            </a:r>
            <a:r>
              <a:rPr lang="en-GB" dirty="0" err="1">
                <a:solidFill>
                  <a:srgbClr val="000000"/>
                </a:solidFill>
              </a:rPr>
              <a:t>όρο</a:t>
            </a:r>
            <a:r>
              <a:rPr lang="en-GB" dirty="0">
                <a:solidFill>
                  <a:srgbClr val="000000"/>
                </a:solidFill>
              </a:rPr>
              <a:t> π</a:t>
            </a:r>
            <a:r>
              <a:rPr lang="en-GB" dirty="0" err="1">
                <a:solidFill>
                  <a:srgbClr val="000000"/>
                </a:solidFill>
              </a:rPr>
              <a:t>ρόσθετ</a:t>
            </a:r>
            <a:r>
              <a:rPr lang="en-GB" dirty="0">
                <a:solidFill>
                  <a:srgbClr val="000000"/>
                </a:solidFill>
              </a:rPr>
              <a:t>α 'τροφίμων' χαρακτηρίζονται ουσίες που προστίθενται σε τροφές, συνηθέστερα σε όσες είναι έτοιμες προς κατανάλωση, καθώς και σε ποτά και αναψυκτικά, με σκοπό να πετύχουν ένα τεχνολογικό αποτέλεσμα, όπως συντήρηση, τροποποίηση του χρώματος, της γεύσης, της υφής κ.τ.λ. </a:t>
            </a:r>
            <a:r>
              <a:rPr lang="en-GB" dirty="0" err="1">
                <a:solidFill>
                  <a:srgbClr val="000000"/>
                </a:solidFill>
              </a:rPr>
              <a:t>Οι</a:t>
            </a:r>
            <a:r>
              <a:rPr lang="en-GB" dirty="0">
                <a:solidFill>
                  <a:srgbClr val="000000"/>
                </a:solidFill>
              </a:rPr>
              <a:t> </a:t>
            </a:r>
            <a:r>
              <a:rPr lang="en-GB" dirty="0" err="1">
                <a:solidFill>
                  <a:srgbClr val="000000"/>
                </a:solidFill>
              </a:rPr>
              <a:t>κυριότερες</a:t>
            </a:r>
            <a:r>
              <a:rPr lang="en-GB" dirty="0">
                <a:solidFill>
                  <a:srgbClr val="000000"/>
                </a:solidFill>
              </a:rPr>
              <a:t> </a:t>
            </a:r>
            <a:r>
              <a:rPr lang="en-GB" dirty="0" err="1">
                <a:solidFill>
                  <a:srgbClr val="000000"/>
                </a:solidFill>
              </a:rPr>
              <a:t>ομάδες</a:t>
            </a:r>
            <a:r>
              <a:rPr lang="en-GB" dirty="0">
                <a:solidFill>
                  <a:srgbClr val="000000"/>
                </a:solidFill>
              </a:rPr>
              <a:t> π</a:t>
            </a:r>
            <a:r>
              <a:rPr lang="en-GB" dirty="0" err="1">
                <a:solidFill>
                  <a:srgbClr val="000000"/>
                </a:solidFill>
              </a:rPr>
              <a:t>ροσθέτων</a:t>
            </a:r>
            <a:r>
              <a:rPr lang="en-GB" dirty="0">
                <a:solidFill>
                  <a:srgbClr val="000000"/>
                </a:solidFill>
              </a:rPr>
              <a:t> </a:t>
            </a:r>
            <a:r>
              <a:rPr lang="en-GB" dirty="0" err="1">
                <a:solidFill>
                  <a:srgbClr val="000000"/>
                </a:solidFill>
              </a:rPr>
              <a:t>είν</a:t>
            </a:r>
            <a:r>
              <a:rPr lang="en-GB" dirty="0">
                <a:solidFill>
                  <a:srgbClr val="000000"/>
                </a:solidFill>
              </a:rPr>
              <a:t>αι οι χρωστικές, τα συντηρητικά, τα αντιοξειδωτικά, τα πηκτωματογόνα, τα ενισχυτικά γεύσης κ.α. </a:t>
            </a:r>
            <a:r>
              <a:rPr lang="en-GB" dirty="0" err="1">
                <a:solidFill>
                  <a:srgbClr val="000000"/>
                </a:solidFill>
              </a:rPr>
              <a:t>Πολλά</a:t>
            </a:r>
            <a:r>
              <a:rPr lang="en-GB" dirty="0">
                <a:solidFill>
                  <a:srgbClr val="000000"/>
                </a:solidFill>
              </a:rPr>
              <a:t> </a:t>
            </a:r>
            <a:r>
              <a:rPr lang="en-GB" dirty="0" err="1">
                <a:solidFill>
                  <a:srgbClr val="000000"/>
                </a:solidFill>
              </a:rPr>
              <a:t>τυ</a:t>
            </a:r>
            <a:r>
              <a:rPr lang="en-GB" dirty="0">
                <a:solidFill>
                  <a:srgbClr val="000000"/>
                </a:solidFill>
              </a:rPr>
              <a:t>ποποιημένα «σνακ», ζαχαρώδη, γλυκίσματα και αναψυκτικά, που κυκλοφορούν σήμερα στο εμπόριο, περιέχουν μεγάλο αριθμό τέτοιων ουσιών.</a:t>
            </a:r>
          </a:p>
        </p:txBody>
      </p:sp>
    </p:spTree>
    <p:extLst>
      <p:ext uri="{BB962C8B-B14F-4D97-AF65-F5344CB8AC3E}">
        <p14:creationId xmlns:p14="http://schemas.microsoft.com/office/powerpoint/2010/main" val="34907548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ΔΙΑΤΡΟΦΙΚΕΣ   ΔΙΑΤΑΡΑΧΕΣ</a:t>
            </a:r>
            <a:endParaRPr lang="el-GR" dirty="0"/>
          </a:p>
        </p:txBody>
      </p:sp>
      <p:sp>
        <p:nvSpPr>
          <p:cNvPr id="3" name="2 - Θέση περιεχομένου"/>
          <p:cNvSpPr>
            <a:spLocks noGrp="1"/>
          </p:cNvSpPr>
          <p:nvPr>
            <p:ph idx="1"/>
          </p:nvPr>
        </p:nvSpPr>
        <p:spPr/>
        <p:txBody>
          <a:bodyPr/>
          <a:lstStyle/>
          <a:p>
            <a:pPr>
              <a:buNone/>
            </a:pPr>
            <a:endParaRPr lang="el-GR" dirty="0" smtClean="0"/>
          </a:p>
          <a:p>
            <a:pPr>
              <a:buNone/>
            </a:pPr>
            <a:endParaRPr lang="el-GR" dirty="0"/>
          </a:p>
          <a:p>
            <a:pPr>
              <a:buNone/>
            </a:pPr>
            <a:endParaRPr lang="el-GR" dirty="0" smtClean="0"/>
          </a:p>
          <a:p>
            <a:pPr>
              <a:buNone/>
            </a:pPr>
            <a:endParaRPr lang="el-GR" dirty="0"/>
          </a:p>
          <a:p>
            <a:pPr>
              <a:buNone/>
            </a:pPr>
            <a:r>
              <a:rPr lang="el-GR" dirty="0" smtClean="0"/>
              <a:t>   </a:t>
            </a:r>
          </a:p>
          <a:p>
            <a:pPr>
              <a:buNone/>
            </a:pPr>
            <a:r>
              <a:rPr lang="el-GR" dirty="0"/>
              <a:t> </a:t>
            </a:r>
            <a:r>
              <a:rPr lang="el-GR" dirty="0" smtClean="0"/>
              <a:t>   η διαταραγμένη πρόσληψη τροφής είναι αποτέλεσμα της διαταραγμένης ψυχικής κατάστασης του ατόμου.</a:t>
            </a:r>
            <a:endParaRPr lang="el-GR" dirty="0"/>
          </a:p>
        </p:txBody>
      </p:sp>
      <p:pic>
        <p:nvPicPr>
          <p:cNvPr id="6" name="5 - Εικόνα" descr="navriki-anorexia-206x300.jpg"/>
          <p:cNvPicPr>
            <a:picLocks noChangeAspect="1"/>
          </p:cNvPicPr>
          <p:nvPr/>
        </p:nvPicPr>
        <p:blipFill>
          <a:blip r:embed="rId3" cstate="print"/>
          <a:stretch>
            <a:fillRect/>
          </a:stretch>
        </p:blipFill>
        <p:spPr>
          <a:xfrm>
            <a:off x="4459129" y="1330549"/>
            <a:ext cx="2880320" cy="3145981"/>
          </a:xfrm>
          <a:prstGeom prst="rect">
            <a:avLst/>
          </a:prstGeom>
        </p:spPr>
      </p:pic>
    </p:spTree>
    <p:extLst>
      <p:ext uri="{BB962C8B-B14F-4D97-AF65-F5344CB8AC3E}">
        <p14:creationId xmlns:p14="http://schemas.microsoft.com/office/powerpoint/2010/main" val="4087328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ΕΙΔΗ ΔΙΑΤΡΟΦΙΚΩΝ ΔΙΑΤΑΡΑΧΩΝ</a:t>
            </a:r>
            <a:endParaRPr lang="el-GR" dirty="0"/>
          </a:p>
        </p:txBody>
      </p:sp>
      <p:sp>
        <p:nvSpPr>
          <p:cNvPr id="3" name="2 - Θέση περιεχομένου"/>
          <p:cNvSpPr>
            <a:spLocks noGrp="1"/>
          </p:cNvSpPr>
          <p:nvPr>
            <p:ph idx="1"/>
          </p:nvPr>
        </p:nvSpPr>
        <p:spPr/>
        <p:txBody>
          <a:bodyPr/>
          <a:lstStyle/>
          <a:p>
            <a:r>
              <a:rPr lang="el-GR" dirty="0" smtClean="0"/>
              <a:t>ΠΑΧΥΣΑΡΚΙΑ</a:t>
            </a:r>
            <a:endParaRPr lang="en-US" dirty="0" smtClean="0"/>
          </a:p>
          <a:p>
            <a:r>
              <a:rPr lang="el-GR" dirty="0" smtClean="0"/>
              <a:t>ΒΟΥΛΙΜΙΑ</a:t>
            </a:r>
          </a:p>
          <a:p>
            <a:r>
              <a:rPr lang="el-GR" dirty="0" smtClean="0"/>
              <a:t>ΑΝΟΡΕΞΙΑ</a:t>
            </a:r>
          </a:p>
          <a:p>
            <a:r>
              <a:rPr lang="el-GR" dirty="0" smtClean="0"/>
              <a:t>ΑΔΗΦΑΓΙΚΗ ΔΙΑΤΑΡΑΧΗ</a:t>
            </a:r>
          </a:p>
          <a:p>
            <a:r>
              <a:rPr lang="el-GR" dirty="0" smtClean="0"/>
              <a:t>ΝΥΧΤΕΡΙΝΟ ΣΥΝΔΡΟΜΟ</a:t>
            </a:r>
          </a:p>
          <a:p>
            <a:r>
              <a:rPr lang="el-GR" dirty="0" smtClean="0"/>
              <a:t>ΟΡΘΟΡΕΞΙΑ-ΟΡΘΟΤΡΟΦΙΑ</a:t>
            </a:r>
          </a:p>
          <a:p>
            <a:pPr>
              <a:buNone/>
            </a:pPr>
            <a:endParaRPr lang="el-GR" dirty="0"/>
          </a:p>
        </p:txBody>
      </p:sp>
    </p:spTree>
    <p:extLst>
      <p:ext uri="{BB962C8B-B14F-4D97-AF65-F5344CB8AC3E}">
        <p14:creationId xmlns:p14="http://schemas.microsoft.com/office/powerpoint/2010/main" val="2942900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ΠΑΧΥΣΑΡΚΙΑ</a:t>
            </a:r>
            <a:endParaRPr lang="el-GR" dirty="0"/>
          </a:p>
        </p:txBody>
      </p:sp>
      <p:sp>
        <p:nvSpPr>
          <p:cNvPr id="3" name="2 - Θέση περιεχομένου"/>
          <p:cNvSpPr>
            <a:spLocks noGrp="1"/>
          </p:cNvSpPr>
          <p:nvPr>
            <p:ph idx="1"/>
          </p:nvPr>
        </p:nvSpPr>
        <p:spPr>
          <a:xfrm>
            <a:off x="335360" y="1772817"/>
            <a:ext cx="7680853" cy="4525963"/>
          </a:xfrm>
        </p:spPr>
        <p:txBody>
          <a:bodyPr/>
          <a:lstStyle/>
          <a:p>
            <a:r>
              <a:rPr lang="el-GR" dirty="0" smtClean="0"/>
              <a:t>Πάθηση που προκαλείται από υπερβολική συσσώρευση λίπους στο σώμα.</a:t>
            </a:r>
          </a:p>
          <a:p>
            <a:r>
              <a:rPr lang="el-GR" dirty="0" smtClean="0"/>
              <a:t>Έχει δυσμενείς επιπτώσεις στην υγεία, οδηγώντας σε μείωση του προσδόκιμου ζωής και/ή αυξημένα προβλήματα υγείας.</a:t>
            </a:r>
            <a:endParaRPr lang="el-GR" dirty="0"/>
          </a:p>
        </p:txBody>
      </p:sp>
      <p:pic>
        <p:nvPicPr>
          <p:cNvPr id="5" name="4 - Εικόνα" descr="paxysarkia-1.jpg"/>
          <p:cNvPicPr>
            <a:picLocks noChangeAspect="1"/>
          </p:cNvPicPr>
          <p:nvPr/>
        </p:nvPicPr>
        <p:blipFill>
          <a:blip r:embed="rId2" cstate="print"/>
          <a:stretch>
            <a:fillRect/>
          </a:stretch>
        </p:blipFill>
        <p:spPr>
          <a:xfrm>
            <a:off x="7920203" y="2204865"/>
            <a:ext cx="3648405" cy="2776347"/>
          </a:xfrm>
          <a:prstGeom prst="rect">
            <a:avLst/>
          </a:prstGeom>
        </p:spPr>
      </p:pic>
    </p:spTree>
    <p:extLst>
      <p:ext uri="{BB962C8B-B14F-4D97-AF65-F5344CB8AC3E}">
        <p14:creationId xmlns:p14="http://schemas.microsoft.com/office/powerpoint/2010/main" val="2381604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ΑΙΤΙΑ</a:t>
            </a:r>
            <a:endParaRPr lang="el-GR" dirty="0"/>
          </a:p>
        </p:txBody>
      </p:sp>
      <p:sp>
        <p:nvSpPr>
          <p:cNvPr id="6" name="5 - Θέση περιεχομένου"/>
          <p:cNvSpPr>
            <a:spLocks noGrp="1"/>
          </p:cNvSpPr>
          <p:nvPr>
            <p:ph idx="1"/>
          </p:nvPr>
        </p:nvSpPr>
        <p:spPr>
          <a:xfrm>
            <a:off x="14689" y="1512724"/>
            <a:ext cx="7824192" cy="4525963"/>
          </a:xfrm>
        </p:spPr>
        <p:txBody>
          <a:bodyPr>
            <a:normAutofit/>
          </a:bodyPr>
          <a:lstStyle/>
          <a:p>
            <a:r>
              <a:rPr lang="el-GR" dirty="0" smtClean="0"/>
              <a:t>Υπερβολική πρόσληψη ενέργειας από τροφές και έλλειψη φυσικής δραστηριότητας.</a:t>
            </a:r>
          </a:p>
          <a:p>
            <a:r>
              <a:rPr lang="el-GR" dirty="0" smtClean="0"/>
              <a:t> Ιατρικοί λόγοι.</a:t>
            </a:r>
          </a:p>
          <a:p>
            <a:r>
              <a:rPr lang="el-GR" dirty="0" smtClean="0"/>
              <a:t> Ψυχιατρική ασθένεια.</a:t>
            </a:r>
          </a:p>
          <a:p>
            <a:r>
              <a:rPr lang="el-GR" dirty="0" smtClean="0"/>
              <a:t>Αυξημένη εξάρτηση από τα αυτοκίνητα και τη μηχανική παραγωγή.</a:t>
            </a:r>
            <a:endParaRPr lang="el-GR" dirty="0"/>
          </a:p>
        </p:txBody>
      </p:sp>
      <p:pic>
        <p:nvPicPr>
          <p:cNvPr id="7" name="6 - Εικόνα" descr="paxusarkia-juniorsclub.gr_.jpg"/>
          <p:cNvPicPr>
            <a:picLocks noChangeAspect="1"/>
          </p:cNvPicPr>
          <p:nvPr/>
        </p:nvPicPr>
        <p:blipFill>
          <a:blip r:embed="rId2" cstate="print"/>
          <a:stretch>
            <a:fillRect/>
          </a:stretch>
        </p:blipFill>
        <p:spPr>
          <a:xfrm>
            <a:off x="5807968" y="1340768"/>
            <a:ext cx="6145245" cy="3352628"/>
          </a:xfrm>
          <a:prstGeom prst="ellipse">
            <a:avLst/>
          </a:prstGeom>
          <a:ln>
            <a:noFill/>
          </a:ln>
          <a:effectLst>
            <a:softEdge rad="112500"/>
          </a:effectLst>
        </p:spPr>
      </p:pic>
    </p:spTree>
    <p:extLst>
      <p:ext uri="{BB962C8B-B14F-4D97-AF65-F5344CB8AC3E}">
        <p14:creationId xmlns:p14="http://schemas.microsoft.com/office/powerpoint/2010/main" val="1331435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ΒΟΥΛΙΜΙΑ</a:t>
            </a:r>
            <a:endParaRPr lang="el-GR" dirty="0"/>
          </a:p>
        </p:txBody>
      </p:sp>
      <p:sp>
        <p:nvSpPr>
          <p:cNvPr id="3" name="2 - Θέση περιεχομένου"/>
          <p:cNvSpPr>
            <a:spLocks noGrp="1"/>
          </p:cNvSpPr>
          <p:nvPr>
            <p:ph idx="1"/>
          </p:nvPr>
        </p:nvSpPr>
        <p:spPr/>
        <p:txBody>
          <a:bodyPr/>
          <a:lstStyle/>
          <a:p>
            <a:pPr algn="just"/>
            <a:r>
              <a:rPr lang="el-GR" dirty="0"/>
              <a:t> </a:t>
            </a:r>
            <a:r>
              <a:rPr lang="el-GR" dirty="0" smtClean="0"/>
              <a:t>Χαρακτηρίζεται από υπερφαγία που ισορροπεί με μεθόδους εκκαθάρισης ή με περιορισμό τροφής.</a:t>
            </a:r>
            <a:endParaRPr lang="el-GR" dirty="0"/>
          </a:p>
          <a:p>
            <a:pPr algn="just"/>
            <a:r>
              <a:rPr lang="el-GR" dirty="0" smtClean="0"/>
              <a:t>Το βάρος των υπερφαγίκων υπερβαίνει ελάχιστα το ιδανικό βάρος. </a:t>
            </a:r>
            <a:endParaRPr lang="el-GR" dirty="0"/>
          </a:p>
        </p:txBody>
      </p:sp>
      <p:pic>
        <p:nvPicPr>
          <p:cNvPr id="4" name="3 - Εικόνα" descr="images.jpg"/>
          <p:cNvPicPr>
            <a:picLocks noChangeAspect="1"/>
          </p:cNvPicPr>
          <p:nvPr/>
        </p:nvPicPr>
        <p:blipFill>
          <a:blip r:embed="rId2" cstate="print"/>
          <a:stretch>
            <a:fillRect/>
          </a:stretch>
        </p:blipFill>
        <p:spPr>
          <a:xfrm>
            <a:off x="3887755" y="4221088"/>
            <a:ext cx="4278820" cy="2373024"/>
          </a:xfrm>
          <a:prstGeom prst="rect">
            <a:avLst/>
          </a:prstGeom>
        </p:spPr>
      </p:pic>
    </p:spTree>
    <p:extLst>
      <p:ext uri="{BB962C8B-B14F-4D97-AF65-F5344CB8AC3E}">
        <p14:creationId xmlns:p14="http://schemas.microsoft.com/office/powerpoint/2010/main" val="3497087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683026" y="384313"/>
            <a:ext cx="8825948" cy="5909310"/>
          </a:xfrm>
          <a:prstGeom prst="rect">
            <a:avLst/>
          </a:prstGeom>
          <a:noFill/>
        </p:spPr>
        <p:txBody>
          <a:bodyPr wrap="square" rtlCol="0">
            <a:spAutoFit/>
          </a:bodyPr>
          <a:lstStyle/>
          <a:p>
            <a:r>
              <a:rPr lang="el-GR" sz="2800" i="1" dirty="0"/>
              <a:t>                     </a:t>
            </a:r>
            <a:r>
              <a:rPr lang="el-GR" sz="4400" b="1" i="1" u="sng" dirty="0"/>
              <a:t>ΘΡΕΠΤΙΚΑ ΣΥΣΤΑΤΙΚΑ</a:t>
            </a:r>
          </a:p>
          <a:p>
            <a:endParaRPr lang="el-GR" sz="2800" b="1" u="sng" dirty="0"/>
          </a:p>
          <a:p>
            <a:endParaRPr lang="el-GR" sz="2400" dirty="0"/>
          </a:p>
          <a:p>
            <a:r>
              <a:rPr lang="el-GR" sz="2400" b="1" dirty="0"/>
              <a:t>Θρεπτικά συστατικά </a:t>
            </a:r>
            <a:r>
              <a:rPr lang="el-GR" sz="2400" dirty="0"/>
              <a:t>είναι ουσίες που είναι απαραίτητες για την ανάπτυξη και τη λειτουργία ενός οργανισμού. Είναι οι πρώτες ύλες για τη δημιουργία βιομάζας. Η λήψη θρεπτικών συστατικών από την καθημερινή μας διατροφή, είναι τόσο σημαντική για την επιβίωση του κάθε οργανισμού, που αν δε γίνεται σωστά θα προκαλέσει σοβαρές ή και μόνιμες βλάβες στον οργανισμό αυτό. Οι υδατάνθρακες , τα λίπη , οι πρωτεΐνες  και οι βιταμίνες είναι τα βασικά θρεπτικά συστατικά. Καταναλώνοντας  τις σωστές ποσότητες από κάθε θρεπτικό συστατικό, βοηθάμε τον οργανισμό μας να αποδώσει καλύτερα και αναπτυχθεί σωστά. </a:t>
            </a:r>
          </a:p>
          <a:p>
            <a:endParaRPr lang="en-US" sz="2400" dirty="0">
              <a:latin typeface="+mj-lt"/>
            </a:endParaRPr>
          </a:p>
          <a:p>
            <a:endParaRPr lang="el-GR" dirty="0"/>
          </a:p>
        </p:txBody>
      </p:sp>
    </p:spTree>
    <p:extLst>
      <p:ext uri="{BB962C8B-B14F-4D97-AF65-F5344CB8AC3E}">
        <p14:creationId xmlns:p14="http://schemas.microsoft.com/office/powerpoint/2010/main" val="3931718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ΣΥΜΠΤΩΜΑΤΑ</a:t>
            </a:r>
            <a:endParaRPr lang="el-GR" dirty="0"/>
          </a:p>
        </p:txBody>
      </p:sp>
      <p:sp>
        <p:nvSpPr>
          <p:cNvPr id="3" name="2 - Θέση περιεχομένου"/>
          <p:cNvSpPr>
            <a:spLocks noGrp="1"/>
          </p:cNvSpPr>
          <p:nvPr>
            <p:ph idx="1"/>
          </p:nvPr>
        </p:nvSpPr>
        <p:spPr/>
        <p:txBody>
          <a:bodyPr/>
          <a:lstStyle/>
          <a:p>
            <a:r>
              <a:rPr lang="el-GR" dirty="0" smtClean="0"/>
              <a:t>Δυσκοιλιότητα</a:t>
            </a:r>
          </a:p>
          <a:p>
            <a:r>
              <a:rPr lang="el-GR" dirty="0" smtClean="0"/>
              <a:t>Έλκος</a:t>
            </a:r>
          </a:p>
          <a:p>
            <a:r>
              <a:rPr lang="el-GR" dirty="0" smtClean="0"/>
              <a:t>Οισοφαγίτιδα</a:t>
            </a:r>
          </a:p>
          <a:p>
            <a:r>
              <a:rPr lang="el-GR" dirty="0" smtClean="0"/>
              <a:t>Συνεχείς αυξομειώσεις </a:t>
            </a:r>
            <a:endParaRPr lang="el-GR" dirty="0"/>
          </a:p>
        </p:txBody>
      </p:sp>
      <p:pic>
        <p:nvPicPr>
          <p:cNvPr id="4" name="3 - Εικόνα" descr="4dc7871d83b0abe4b9c28248f23386b3_L.jpg"/>
          <p:cNvPicPr>
            <a:picLocks noChangeAspect="1"/>
          </p:cNvPicPr>
          <p:nvPr/>
        </p:nvPicPr>
        <p:blipFill>
          <a:blip r:embed="rId3" cstate="print"/>
          <a:stretch>
            <a:fillRect/>
          </a:stretch>
        </p:blipFill>
        <p:spPr>
          <a:xfrm>
            <a:off x="5711958" y="3933056"/>
            <a:ext cx="6240693" cy="2808312"/>
          </a:xfrm>
          <a:prstGeom prst="rect">
            <a:avLst/>
          </a:prstGeom>
        </p:spPr>
      </p:pic>
    </p:spTree>
    <p:extLst>
      <p:ext uri="{BB962C8B-B14F-4D97-AF65-F5344CB8AC3E}">
        <p14:creationId xmlns:p14="http://schemas.microsoft.com/office/powerpoint/2010/main" val="3087577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ΑΝΟΡΕΞΙΑ</a:t>
            </a:r>
            <a:endParaRPr lang="el-GR" dirty="0"/>
          </a:p>
        </p:txBody>
      </p:sp>
      <p:sp>
        <p:nvSpPr>
          <p:cNvPr id="3" name="2 - Θέση περιεχομένου"/>
          <p:cNvSpPr>
            <a:spLocks noGrp="1"/>
          </p:cNvSpPr>
          <p:nvPr>
            <p:ph idx="1"/>
          </p:nvPr>
        </p:nvSpPr>
        <p:spPr/>
        <p:txBody>
          <a:bodyPr/>
          <a:lstStyle/>
          <a:p>
            <a:r>
              <a:rPr lang="el-GR" dirty="0" smtClean="0"/>
              <a:t>Χαρακτηρίζεται από ακραίο περιορισμό τροφής για μεγάλο χρονικό διάστημα.</a:t>
            </a:r>
          </a:p>
          <a:p>
            <a:r>
              <a:rPr lang="el-GR" dirty="0" smtClean="0"/>
              <a:t>Παρατηρείται σε ηλικίες 13-20</a:t>
            </a:r>
            <a:endParaRPr lang="el-GR" dirty="0"/>
          </a:p>
        </p:txBody>
      </p:sp>
      <p:pic>
        <p:nvPicPr>
          <p:cNvPr id="5" name="4 - Εικόνα" descr="207.jpg"/>
          <p:cNvPicPr>
            <a:picLocks noChangeAspect="1"/>
          </p:cNvPicPr>
          <p:nvPr/>
        </p:nvPicPr>
        <p:blipFill>
          <a:blip r:embed="rId2" cstate="print"/>
          <a:stretch>
            <a:fillRect/>
          </a:stretch>
        </p:blipFill>
        <p:spPr>
          <a:xfrm>
            <a:off x="2701649" y="3385144"/>
            <a:ext cx="7328264" cy="3235790"/>
          </a:xfrm>
          <a:prstGeom prst="rect">
            <a:avLst/>
          </a:prstGeom>
        </p:spPr>
      </p:pic>
    </p:spTree>
    <p:extLst>
      <p:ext uri="{BB962C8B-B14F-4D97-AF65-F5344CB8AC3E}">
        <p14:creationId xmlns:p14="http://schemas.microsoft.com/office/powerpoint/2010/main" val="2071126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ΣΥΜΠΤΩΜΑΤΑ</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Τριχόπτωση</a:t>
            </a:r>
          </a:p>
          <a:p>
            <a:r>
              <a:rPr lang="el-GR" dirty="0" smtClean="0"/>
              <a:t>Αϋπνίες</a:t>
            </a:r>
          </a:p>
          <a:p>
            <a:r>
              <a:rPr lang="el-GR" dirty="0" smtClean="0"/>
              <a:t>Υπόταση</a:t>
            </a:r>
          </a:p>
          <a:p>
            <a:r>
              <a:rPr lang="el-GR" dirty="0" smtClean="0"/>
              <a:t>Πρόκληση εμέτου</a:t>
            </a:r>
          </a:p>
          <a:p>
            <a:r>
              <a:rPr lang="el-GR" dirty="0" smtClean="0"/>
              <a:t>Ακραία απόλυα βάρους</a:t>
            </a:r>
          </a:p>
          <a:p>
            <a:r>
              <a:rPr lang="el-GR" dirty="0" smtClean="0"/>
              <a:t>Κοιλιακοί πόνοι</a:t>
            </a:r>
          </a:p>
          <a:p>
            <a:r>
              <a:rPr lang="el-GR" dirty="0" smtClean="0"/>
              <a:t>Ζαλάδες</a:t>
            </a:r>
          </a:p>
          <a:p>
            <a:r>
              <a:rPr lang="el-GR" dirty="0" smtClean="0"/>
              <a:t>Πρηξίματα σε πρόσωπο και στομάχι</a:t>
            </a:r>
          </a:p>
          <a:p>
            <a:r>
              <a:rPr lang="el-GR" dirty="0" smtClean="0"/>
              <a:t>Ήπια αναιμία</a:t>
            </a:r>
            <a:endParaRPr lang="el-GR" dirty="0"/>
          </a:p>
        </p:txBody>
      </p:sp>
    </p:spTree>
    <p:extLst>
      <p:ext uri="{BB962C8B-B14F-4D97-AF65-F5344CB8AC3E}">
        <p14:creationId xmlns:p14="http://schemas.microsoft.com/office/powerpoint/2010/main" val="39685606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ΑΔΗΦΑΓΙΚΗ ΔΙΑΤΑΡΑΧΗ</a:t>
            </a:r>
            <a:endParaRPr lang="el-GR" dirty="0"/>
          </a:p>
        </p:txBody>
      </p:sp>
      <p:sp>
        <p:nvSpPr>
          <p:cNvPr id="3" name="2 - Θέση περιεχομένου"/>
          <p:cNvSpPr>
            <a:spLocks noGrp="1"/>
          </p:cNvSpPr>
          <p:nvPr>
            <p:ph idx="1"/>
          </p:nvPr>
        </p:nvSpPr>
        <p:spPr/>
        <p:txBody>
          <a:bodyPr/>
          <a:lstStyle/>
          <a:p>
            <a:r>
              <a:rPr lang="el-GR" dirty="0" smtClean="0"/>
              <a:t>Χαρακτηρίζεται από υπερφαγία χωρίς τη συνοδεία μεθόδων εκκαθάρισης.</a:t>
            </a:r>
          </a:p>
          <a:p>
            <a:r>
              <a:rPr lang="el-GR" dirty="0" smtClean="0"/>
              <a:t>Είναι παχύσαρκοι.</a:t>
            </a:r>
            <a:endParaRPr lang="el-GR" dirty="0"/>
          </a:p>
        </p:txBody>
      </p:sp>
      <p:pic>
        <p:nvPicPr>
          <p:cNvPr id="4" name="3 - Εικόνα" descr="korakiaadifag.jpg"/>
          <p:cNvPicPr>
            <a:picLocks noChangeAspect="1"/>
          </p:cNvPicPr>
          <p:nvPr/>
        </p:nvPicPr>
        <p:blipFill>
          <a:blip r:embed="rId2" cstate="print"/>
          <a:stretch>
            <a:fillRect/>
          </a:stretch>
        </p:blipFill>
        <p:spPr>
          <a:xfrm>
            <a:off x="4966104" y="2636912"/>
            <a:ext cx="6506493" cy="4221088"/>
          </a:xfrm>
          <a:prstGeom prst="ellipse">
            <a:avLst/>
          </a:prstGeom>
          <a:ln>
            <a:noFill/>
          </a:ln>
          <a:effectLst>
            <a:softEdge rad="112500"/>
          </a:effectLst>
        </p:spPr>
      </p:pic>
    </p:spTree>
    <p:extLst>
      <p:ext uri="{BB962C8B-B14F-4D97-AF65-F5344CB8AC3E}">
        <p14:creationId xmlns:p14="http://schemas.microsoft.com/office/powerpoint/2010/main" val="234818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ΣΥΜΠΤΩΜΑΤΑ</a:t>
            </a:r>
            <a:endParaRPr lang="el-GR" dirty="0"/>
          </a:p>
        </p:txBody>
      </p:sp>
      <p:sp>
        <p:nvSpPr>
          <p:cNvPr id="3" name="2 - Θέση περιεχομένου"/>
          <p:cNvSpPr>
            <a:spLocks noGrp="1"/>
          </p:cNvSpPr>
          <p:nvPr>
            <p:ph idx="1"/>
          </p:nvPr>
        </p:nvSpPr>
        <p:spPr/>
        <p:txBody>
          <a:bodyPr/>
          <a:lstStyle/>
          <a:p>
            <a:r>
              <a:rPr lang="el-GR" dirty="0" smtClean="0"/>
              <a:t>Επιθυμία για κατανάλωση μεγάλων ποσοτήτων.</a:t>
            </a:r>
          </a:p>
          <a:p>
            <a:r>
              <a:rPr lang="el-GR" dirty="0" smtClean="0"/>
              <a:t>Αίσθημα ντροπής.</a:t>
            </a:r>
          </a:p>
          <a:p>
            <a:r>
              <a:rPr lang="el-GR" dirty="0" smtClean="0"/>
              <a:t>Διακυμάνσεις βάρους.</a:t>
            </a:r>
          </a:p>
          <a:p>
            <a:r>
              <a:rPr lang="el-GR" dirty="0" smtClean="0"/>
              <a:t>Αίσθημα καταναγκασμού.</a:t>
            </a:r>
          </a:p>
          <a:p>
            <a:r>
              <a:rPr lang="el-GR" dirty="0" smtClean="0"/>
              <a:t>Τάση για να τρώει πολύ γρήγορα.</a:t>
            </a:r>
          </a:p>
          <a:p>
            <a:endParaRPr lang="el-GR" dirty="0" smtClean="0"/>
          </a:p>
          <a:p>
            <a:endParaRPr lang="el-GR" dirty="0"/>
          </a:p>
        </p:txBody>
      </p:sp>
    </p:spTree>
    <p:extLst>
      <p:ext uri="{BB962C8B-B14F-4D97-AF65-F5344CB8AC3E}">
        <p14:creationId xmlns:p14="http://schemas.microsoft.com/office/powerpoint/2010/main" val="1107181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ΝΥΧΤΕΡΙΝΟ ΣΥΝΔΡΟΜΟ</a:t>
            </a:r>
            <a:endParaRPr lang="el-GR" dirty="0"/>
          </a:p>
        </p:txBody>
      </p:sp>
      <p:sp>
        <p:nvSpPr>
          <p:cNvPr id="3" name="2 - Θέση περιεχομένου"/>
          <p:cNvSpPr>
            <a:spLocks noGrp="1"/>
          </p:cNvSpPr>
          <p:nvPr>
            <p:ph idx="1"/>
          </p:nvPr>
        </p:nvSpPr>
        <p:spPr>
          <a:xfrm>
            <a:off x="543500" y="2135247"/>
            <a:ext cx="5615947" cy="3949899"/>
          </a:xfrm>
        </p:spPr>
        <p:txBody>
          <a:bodyPr/>
          <a:lstStyle/>
          <a:p>
            <a:r>
              <a:rPr lang="el-GR" dirty="0" smtClean="0"/>
              <a:t>Χαρακτηρίζεται από νυχτερινή υπερφαγία και πρωινή ανορεξία.</a:t>
            </a:r>
          </a:p>
          <a:p>
            <a:pPr>
              <a:buNone/>
            </a:pPr>
            <a:endParaRPr lang="el-GR" dirty="0"/>
          </a:p>
        </p:txBody>
      </p:sp>
      <p:pic>
        <p:nvPicPr>
          <p:cNvPr id="4" name="3 - Εικόνα" descr="snack.jpg"/>
          <p:cNvPicPr>
            <a:picLocks noChangeAspect="1"/>
          </p:cNvPicPr>
          <p:nvPr/>
        </p:nvPicPr>
        <p:blipFill>
          <a:blip r:embed="rId2" cstate="print"/>
          <a:stretch>
            <a:fillRect/>
          </a:stretch>
        </p:blipFill>
        <p:spPr>
          <a:xfrm>
            <a:off x="6384032" y="1916833"/>
            <a:ext cx="5184576" cy="4653237"/>
          </a:xfrm>
          <a:prstGeom prst="rect">
            <a:avLst/>
          </a:prstGeom>
        </p:spPr>
      </p:pic>
    </p:spTree>
    <p:extLst>
      <p:ext uri="{BB962C8B-B14F-4D97-AF65-F5344CB8AC3E}">
        <p14:creationId xmlns:p14="http://schemas.microsoft.com/office/powerpoint/2010/main" val="2937797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ΣΥΜΠΤΩΜΑΤΑ</a:t>
            </a:r>
            <a:endParaRPr lang="el-GR" dirty="0"/>
          </a:p>
        </p:txBody>
      </p:sp>
      <p:sp>
        <p:nvSpPr>
          <p:cNvPr id="3" name="2 - Θέση περιεχομένου"/>
          <p:cNvSpPr>
            <a:spLocks noGrp="1"/>
          </p:cNvSpPr>
          <p:nvPr>
            <p:ph idx="1"/>
          </p:nvPr>
        </p:nvSpPr>
        <p:spPr/>
        <p:txBody>
          <a:bodyPr/>
          <a:lstStyle/>
          <a:p>
            <a:r>
              <a:rPr lang="el-GR" dirty="0" smtClean="0"/>
              <a:t>Πρωινή ανορεξία.</a:t>
            </a:r>
          </a:p>
          <a:p>
            <a:r>
              <a:rPr lang="el-GR" dirty="0" smtClean="0"/>
              <a:t>Κατανάλωση μεγάλης ποσότητας βράδυνες ώρες.</a:t>
            </a:r>
          </a:p>
          <a:p>
            <a:r>
              <a:rPr lang="el-GR" dirty="0" smtClean="0"/>
              <a:t>Αϋπνία.</a:t>
            </a:r>
          </a:p>
          <a:p>
            <a:r>
              <a:rPr lang="el-GR" dirty="0" smtClean="0"/>
              <a:t>Συναίσθημα έντονης θλίψης.</a:t>
            </a:r>
          </a:p>
        </p:txBody>
      </p:sp>
    </p:spTree>
    <p:extLst>
      <p:ext uri="{BB962C8B-B14F-4D97-AF65-F5344CB8AC3E}">
        <p14:creationId xmlns:p14="http://schemas.microsoft.com/office/powerpoint/2010/main" val="19809652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ΟΡΘΟΡΕΞΙΑ-ΟΡΘΟΦΑΓΙΑ</a:t>
            </a:r>
            <a:endParaRPr lang="el-GR" dirty="0"/>
          </a:p>
        </p:txBody>
      </p:sp>
      <p:sp>
        <p:nvSpPr>
          <p:cNvPr id="3" name="2 - Θέση περιεχομένου"/>
          <p:cNvSpPr>
            <a:spLocks noGrp="1"/>
          </p:cNvSpPr>
          <p:nvPr>
            <p:ph idx="1"/>
          </p:nvPr>
        </p:nvSpPr>
        <p:spPr/>
        <p:txBody>
          <a:bodyPr/>
          <a:lstStyle/>
          <a:p>
            <a:r>
              <a:rPr lang="el-GR" dirty="0" smtClean="0"/>
              <a:t>Το άτομο ασχολείται υπερβολικά με την ποιότητα και το είδος της τροφής.</a:t>
            </a:r>
          </a:p>
          <a:p>
            <a:r>
              <a:rPr lang="el-GR" dirty="0" smtClean="0"/>
              <a:t>Πολλές φορές οδηγεί σε υπερφαγία.</a:t>
            </a:r>
            <a:endParaRPr lang="el-GR" dirty="0"/>
          </a:p>
        </p:txBody>
      </p:sp>
      <p:pic>
        <p:nvPicPr>
          <p:cNvPr id="4" name="3 - Εικόνα" descr="ορθορεξια.jpg"/>
          <p:cNvPicPr>
            <a:picLocks noChangeAspect="1"/>
          </p:cNvPicPr>
          <p:nvPr/>
        </p:nvPicPr>
        <p:blipFill>
          <a:blip r:embed="rId2" cstate="print"/>
          <a:stretch>
            <a:fillRect/>
          </a:stretch>
        </p:blipFill>
        <p:spPr>
          <a:xfrm>
            <a:off x="2351585" y="3212976"/>
            <a:ext cx="7414055" cy="3429000"/>
          </a:xfrm>
          <a:prstGeom prst="rect">
            <a:avLst/>
          </a:prstGeom>
        </p:spPr>
      </p:pic>
    </p:spTree>
    <p:extLst>
      <p:ext uri="{BB962C8B-B14F-4D97-AF65-F5344CB8AC3E}">
        <p14:creationId xmlns:p14="http://schemas.microsoft.com/office/powerpoint/2010/main" val="38888730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ΣΥΜΠΤΩΜΑΤΑ</a:t>
            </a:r>
            <a:endParaRPr lang="el-GR" dirty="0"/>
          </a:p>
        </p:txBody>
      </p:sp>
      <p:sp>
        <p:nvSpPr>
          <p:cNvPr id="3" name="2 - Θέση περιεχομένου"/>
          <p:cNvSpPr>
            <a:spLocks noGrp="1"/>
          </p:cNvSpPr>
          <p:nvPr>
            <p:ph idx="1"/>
          </p:nvPr>
        </p:nvSpPr>
        <p:spPr/>
        <p:txBody>
          <a:bodyPr/>
          <a:lstStyle/>
          <a:p>
            <a:r>
              <a:rPr lang="el-GR" dirty="0" smtClean="0"/>
              <a:t>Εμμονή με την υγιεινή διατροφή</a:t>
            </a:r>
          </a:p>
          <a:p>
            <a:r>
              <a:rPr lang="el-GR" dirty="0" smtClean="0"/>
              <a:t>Συγκεκριμένα συναισθήματα για κάποια τρόφιμα.</a:t>
            </a:r>
          </a:p>
          <a:p>
            <a:r>
              <a:rPr lang="el-GR" dirty="0" smtClean="0"/>
              <a:t>Μη ελεγχόμενη επιθυμία για φαγητό. </a:t>
            </a:r>
          </a:p>
          <a:p>
            <a:r>
              <a:rPr lang="el-GR" dirty="0" smtClean="0"/>
              <a:t>Έλλειψη σιγουριάς για την ποιότητα του φαγητού.</a:t>
            </a:r>
          </a:p>
        </p:txBody>
      </p:sp>
    </p:spTree>
    <p:extLst>
      <p:ext uri="{BB962C8B-B14F-4D97-AF65-F5344CB8AC3E}">
        <p14:creationId xmlns:p14="http://schemas.microsoft.com/office/powerpoint/2010/main" val="26890598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ΑΤΥΠΕΣ ΜΟΡΦΕΣ</a:t>
            </a:r>
            <a:endParaRPr lang="el-GR" dirty="0"/>
          </a:p>
        </p:txBody>
      </p:sp>
      <p:sp>
        <p:nvSpPr>
          <p:cNvPr id="3" name="2 - Θέση περιεχομένου"/>
          <p:cNvSpPr>
            <a:spLocks noGrp="1"/>
          </p:cNvSpPr>
          <p:nvPr>
            <p:ph idx="1"/>
          </p:nvPr>
        </p:nvSpPr>
        <p:spPr/>
        <p:txBody>
          <a:bodyPr/>
          <a:lstStyle/>
          <a:p>
            <a:r>
              <a:rPr lang="el-GR" dirty="0" smtClean="0"/>
              <a:t>Υπάρχουν και άτυπες μορφές διατροφικών   διαταραχών που εμφανίζουν κάποια χαρακτηρίστηκα από τις προηγούμενες διαταραχές.</a:t>
            </a:r>
          </a:p>
          <a:p>
            <a:r>
              <a:rPr lang="el-GR" dirty="0" smtClean="0"/>
              <a:t>Έχουν κάποια κοινά χαρακτηριστικά.</a:t>
            </a:r>
            <a:endParaRPr lang="el-GR" dirty="0"/>
          </a:p>
        </p:txBody>
      </p:sp>
    </p:spTree>
    <p:extLst>
      <p:ext uri="{BB962C8B-B14F-4D97-AF65-F5344CB8AC3E}">
        <p14:creationId xmlns:p14="http://schemas.microsoft.com/office/powerpoint/2010/main" val="2543037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289157" y="2927914"/>
            <a:ext cx="5817704" cy="646331"/>
          </a:xfrm>
          <a:prstGeom prst="rect">
            <a:avLst/>
          </a:prstGeom>
          <a:noFill/>
        </p:spPr>
        <p:txBody>
          <a:bodyPr wrap="square" rtlCol="0">
            <a:spAutoFit/>
          </a:bodyPr>
          <a:lstStyle/>
          <a:p>
            <a:r>
              <a:rPr lang="el-GR" sz="3600" b="1" u="sng" dirty="0"/>
              <a:t>ΥΔΑΤΑΝΘΡΑΚΕΣ </a:t>
            </a:r>
          </a:p>
        </p:txBody>
      </p:sp>
      <p:sp>
        <p:nvSpPr>
          <p:cNvPr id="3" name="TextBox 2"/>
          <p:cNvSpPr txBox="1"/>
          <p:nvPr/>
        </p:nvSpPr>
        <p:spPr>
          <a:xfrm>
            <a:off x="569845" y="833899"/>
            <a:ext cx="3719312" cy="1200329"/>
          </a:xfrm>
          <a:prstGeom prst="rect">
            <a:avLst/>
          </a:prstGeom>
          <a:noFill/>
        </p:spPr>
        <p:txBody>
          <a:bodyPr wrap="square" rtlCol="0">
            <a:spAutoFit/>
          </a:bodyPr>
          <a:lstStyle/>
          <a:p>
            <a:pPr marL="285750" indent="-285750">
              <a:buFont typeface="Arial" panose="020B0604020202020204" pitchFamily="34" charset="0"/>
              <a:buChar char="•"/>
            </a:pPr>
            <a:r>
              <a:rPr lang="el-GR" dirty="0"/>
              <a:t>Κύριες πηγές: Φρούτα, λαχανικά, δημητριακά και προϊόντα τους πατάτες, όσπρια, γάλα, ζάχαρη και προϊόντα που την περιέχουν.</a:t>
            </a:r>
          </a:p>
        </p:txBody>
      </p:sp>
      <p:sp>
        <p:nvSpPr>
          <p:cNvPr id="4" name="TextBox 3"/>
          <p:cNvSpPr txBox="1"/>
          <p:nvPr/>
        </p:nvSpPr>
        <p:spPr>
          <a:xfrm>
            <a:off x="7151428" y="661781"/>
            <a:ext cx="4434434" cy="1754326"/>
          </a:xfrm>
          <a:prstGeom prst="rect">
            <a:avLst/>
          </a:prstGeom>
          <a:noFill/>
        </p:spPr>
        <p:txBody>
          <a:bodyPr wrap="square" rtlCol="0">
            <a:spAutoFit/>
          </a:bodyPr>
          <a:lstStyle/>
          <a:p>
            <a:pPr marL="285750" indent="-285750">
              <a:buFont typeface="Arial" panose="020B0604020202020204" pitchFamily="34" charset="0"/>
              <a:buChar char="•"/>
            </a:pPr>
            <a:r>
              <a:rPr lang="el-GR" dirty="0"/>
              <a:t>Αποτελούν την κύρια πηγή ενέργειας για τον οργανισμό και διαδραματίζουν σημαντικό ρόλο στη δομή και τη λειτουργία των κυττάρων, των ιστών και των οργάνων.</a:t>
            </a:r>
          </a:p>
          <a:p>
            <a:endParaRPr lang="el-GR" dirty="0"/>
          </a:p>
        </p:txBody>
      </p:sp>
      <p:cxnSp>
        <p:nvCxnSpPr>
          <p:cNvPr id="6" name="Ευθύγραμμο βέλος σύνδεσης 5"/>
          <p:cNvCxnSpPr>
            <a:cxnSpLocks/>
          </p:cNvCxnSpPr>
          <p:nvPr/>
        </p:nvCxnSpPr>
        <p:spPr>
          <a:xfrm flipH="1" flipV="1">
            <a:off x="3204162" y="2224585"/>
            <a:ext cx="832512" cy="735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a:cxnSpLocks/>
          </p:cNvCxnSpPr>
          <p:nvPr/>
        </p:nvCxnSpPr>
        <p:spPr>
          <a:xfrm flipV="1">
            <a:off x="7656394" y="2224585"/>
            <a:ext cx="736979" cy="7350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20418" y="4666939"/>
            <a:ext cx="5117911" cy="2308324"/>
          </a:xfrm>
          <a:prstGeom prst="rect">
            <a:avLst/>
          </a:prstGeom>
          <a:noFill/>
        </p:spPr>
        <p:txBody>
          <a:bodyPr wrap="square" rtlCol="0">
            <a:spAutoFit/>
          </a:bodyPr>
          <a:lstStyle/>
          <a:p>
            <a:pPr marL="285750" indent="-285750">
              <a:buFont typeface="Arial" panose="020B0604020202020204" pitchFamily="34" charset="0"/>
              <a:buChar char="•"/>
            </a:pPr>
            <a:r>
              <a:rPr lang="el-GR" dirty="0"/>
              <a:t>Τρόφιμα που περιέχουν φυτικές ίνες, όπως τα δημητριακά ολικής άλεσης, τα φρούτα, τα λαχανικά, και τα όσπρια, θα πρέπει να προτιμώνται, καθώς έχουν ευεργετικές επιδράσεις στην υγεία.</a:t>
            </a:r>
            <a:r>
              <a:rPr lang="el-GR" b="1" dirty="0"/>
              <a:t/>
            </a:r>
            <a:br>
              <a:rPr lang="el-GR" b="1" dirty="0"/>
            </a:br>
            <a:endParaRPr lang="el-GR" dirty="0"/>
          </a:p>
          <a:p>
            <a:r>
              <a:rPr lang="el-GR" dirty="0"/>
              <a:t/>
            </a:r>
            <a:br>
              <a:rPr lang="el-GR" dirty="0"/>
            </a:br>
            <a:endParaRPr lang="el-GR" dirty="0"/>
          </a:p>
        </p:txBody>
      </p:sp>
      <p:cxnSp>
        <p:nvCxnSpPr>
          <p:cNvPr id="13" name="Ευθύγραμμο βέλος σύνδεσης 12"/>
          <p:cNvCxnSpPr>
            <a:cxnSpLocks/>
          </p:cNvCxnSpPr>
          <p:nvPr/>
        </p:nvCxnSpPr>
        <p:spPr>
          <a:xfrm>
            <a:off x="5748873" y="3574245"/>
            <a:ext cx="0" cy="9997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990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ΧΑΡΑΚΤΗΡΙΣΤΙΚΑ</a:t>
            </a:r>
            <a:endParaRPr lang="el-GR" dirty="0"/>
          </a:p>
        </p:txBody>
      </p:sp>
      <p:sp>
        <p:nvSpPr>
          <p:cNvPr id="3" name="2 - Θέση περιεχομένου"/>
          <p:cNvSpPr>
            <a:spLocks noGrp="1"/>
          </p:cNvSpPr>
          <p:nvPr>
            <p:ph idx="1"/>
          </p:nvPr>
        </p:nvSpPr>
        <p:spPr/>
        <p:txBody>
          <a:bodyPr/>
          <a:lstStyle/>
          <a:p>
            <a:r>
              <a:rPr lang="el-GR" dirty="0" smtClean="0"/>
              <a:t>Υπερβολική ασχολία με το σχήμα και το βάρος τους σώματος.</a:t>
            </a:r>
          </a:p>
          <a:p>
            <a:r>
              <a:rPr lang="el-GR" dirty="0" smtClean="0"/>
              <a:t>Εξαρτούνται από τη ζυγαριά.</a:t>
            </a:r>
          </a:p>
          <a:p>
            <a:r>
              <a:rPr lang="el-GR" dirty="0" smtClean="0"/>
              <a:t>Δεν μπορούν να ελέγξουν την τροφή.</a:t>
            </a:r>
          </a:p>
          <a:p>
            <a:r>
              <a:rPr lang="el-GR" dirty="0" smtClean="0"/>
              <a:t>Έχουν μη ρεαλιστικούς στόχους (απώλεια βάρους).</a:t>
            </a:r>
          </a:p>
          <a:p>
            <a:r>
              <a:rPr lang="el-GR" dirty="0" smtClean="0"/>
              <a:t>Καταθλιπτικά συμπτώματα.</a:t>
            </a:r>
            <a:endParaRPr lang="el-GR" dirty="0"/>
          </a:p>
        </p:txBody>
      </p:sp>
    </p:spTree>
    <p:extLst>
      <p:ext uri="{BB962C8B-B14F-4D97-AF65-F5344CB8AC3E}">
        <p14:creationId xmlns:p14="http://schemas.microsoft.com/office/powerpoint/2010/main" val="40732466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23392" y="332656"/>
            <a:ext cx="10972800" cy="1143000"/>
          </a:xfrm>
        </p:spPr>
        <p:txBody>
          <a:bodyPr/>
          <a:lstStyle/>
          <a:p>
            <a:pPr algn="ctr"/>
            <a:r>
              <a:rPr lang="el-GR" b="1" dirty="0" smtClean="0"/>
              <a:t>ΑΝΤΙΜΕΤΩΠΙΣΗ</a:t>
            </a:r>
            <a:endParaRPr lang="el-GR" b="1" dirty="0"/>
          </a:p>
        </p:txBody>
      </p:sp>
      <p:sp>
        <p:nvSpPr>
          <p:cNvPr id="3" name="2 - Θέση περιεχομένου"/>
          <p:cNvSpPr>
            <a:spLocks noGrp="1"/>
          </p:cNvSpPr>
          <p:nvPr>
            <p:ph idx="1"/>
          </p:nvPr>
        </p:nvSpPr>
        <p:spPr/>
        <p:txBody>
          <a:bodyPr/>
          <a:lstStyle/>
          <a:p>
            <a:pPr>
              <a:buNone/>
            </a:pPr>
            <a:r>
              <a:rPr lang="el-GR" dirty="0"/>
              <a:t> </a:t>
            </a:r>
            <a:r>
              <a:rPr lang="el-GR" dirty="0" smtClean="0"/>
              <a:t>  Οι διατροφικές διαταραχές μπορούν να αντιμετωπιστούν:</a:t>
            </a:r>
          </a:p>
          <a:p>
            <a:r>
              <a:rPr lang="el-GR" dirty="0" smtClean="0"/>
              <a:t>Με βοήθεια ψυχολόγων (ψυχοθεραπεία).</a:t>
            </a:r>
          </a:p>
          <a:p>
            <a:r>
              <a:rPr lang="el-GR" dirty="0" smtClean="0"/>
              <a:t>Με ενσωμάτωση της οικογένειας στη θεραπεία.</a:t>
            </a:r>
          </a:p>
          <a:p>
            <a:endParaRPr lang="el-GR" dirty="0" smtClean="0"/>
          </a:p>
        </p:txBody>
      </p:sp>
    </p:spTree>
    <p:extLst>
      <p:ext uri="{BB962C8B-B14F-4D97-AF65-F5344CB8AC3E}">
        <p14:creationId xmlns:p14="http://schemas.microsoft.com/office/powerpoint/2010/main" val="6068197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4000" b="1" dirty="0" smtClean="0"/>
              <a:t>ΟΜΑΔΑ ΜΑΘΗΤΩΝ </a:t>
            </a:r>
            <a:endParaRPr lang="el-GR" sz="4000" b="1" dirty="0"/>
          </a:p>
        </p:txBody>
      </p:sp>
      <p:sp>
        <p:nvSpPr>
          <p:cNvPr id="3" name="Θέση περιεχομένου 2"/>
          <p:cNvSpPr>
            <a:spLocks noGrp="1"/>
          </p:cNvSpPr>
          <p:nvPr>
            <p:ph idx="1"/>
          </p:nvPr>
        </p:nvSpPr>
        <p:spPr/>
        <p:txBody>
          <a:bodyPr/>
          <a:lstStyle/>
          <a:p>
            <a:r>
              <a:rPr lang="el-GR" dirty="0" smtClean="0"/>
              <a:t>ΒΕΝΕΚΑ ΕΥΤΥΧΙΑ</a:t>
            </a:r>
          </a:p>
          <a:p>
            <a:r>
              <a:rPr lang="el-GR" dirty="0" smtClean="0"/>
              <a:t>ΜΗΤΣΑΣ ΜΑΝΩΛΗΣ</a:t>
            </a:r>
          </a:p>
          <a:p>
            <a:r>
              <a:rPr lang="el-GR" dirty="0" smtClean="0"/>
              <a:t>ΛΟΥΜΗΣ ΠΑΝΤΕΛΗΣ</a:t>
            </a:r>
          </a:p>
          <a:p>
            <a:r>
              <a:rPr lang="el-GR" dirty="0" smtClean="0"/>
              <a:t>ΜΡΟΥΚΟΥ ΟΛΓΚΙΝΤΑ</a:t>
            </a:r>
          </a:p>
          <a:p>
            <a:r>
              <a:rPr lang="el-GR" dirty="0" smtClean="0"/>
              <a:t>ΖΑΡΑΦΩΝΙΤΗΣ  ΙΩΑΝΝΗΣ</a:t>
            </a:r>
          </a:p>
          <a:p>
            <a:r>
              <a:rPr lang="el-GR" dirty="0" smtClean="0"/>
              <a:t>ΝΙΚΟΛΕΤΟΥ ΒΑΣΙΛΙΚΗ</a:t>
            </a:r>
            <a:endParaRPr lang="el-GR" dirty="0"/>
          </a:p>
        </p:txBody>
      </p:sp>
    </p:spTree>
    <p:extLst>
      <p:ext uri="{BB962C8B-B14F-4D97-AF65-F5344CB8AC3E}">
        <p14:creationId xmlns:p14="http://schemas.microsoft.com/office/powerpoint/2010/main" val="561367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a:spLocks noGrp="1"/>
          </p:cNvSpPr>
          <p:nvPr>
            <p:ph type="subTitle" idx="1"/>
          </p:nvPr>
        </p:nvSpPr>
        <p:spPr/>
        <p:txBody>
          <a:bodyPr/>
          <a:lstStyle/>
          <a:p>
            <a:pPr eaLnBrk="1" hangingPunct="1">
              <a:buFont typeface="Arial" charset="0"/>
              <a:buNone/>
            </a:pPr>
            <a:endParaRPr lang="el-GR" altLang="el-GR" smtClean="0"/>
          </a:p>
        </p:txBody>
      </p:sp>
      <p:sp>
        <p:nvSpPr>
          <p:cNvPr id="11267" name="Title 1"/>
          <p:cNvSpPr>
            <a:spLocks noGrp="1"/>
          </p:cNvSpPr>
          <p:nvPr>
            <p:ph type="ctrTitle"/>
          </p:nvPr>
        </p:nvSpPr>
        <p:spPr>
          <a:xfrm>
            <a:off x="609600" y="410309"/>
            <a:ext cx="10972800" cy="1019906"/>
          </a:xfrm>
        </p:spPr>
        <p:txBody>
          <a:bodyPr>
            <a:normAutofit/>
          </a:bodyPr>
          <a:lstStyle/>
          <a:p>
            <a:pPr eaLnBrk="1" hangingPunct="1"/>
            <a:r>
              <a:rPr lang="el-GR" altLang="el-GR" dirty="0" smtClean="0"/>
              <a:t>ΜΕΣΟΓΕΙΑΚΗ ΔΙΑΤΡΟΦΗ</a:t>
            </a:r>
          </a:p>
        </p:txBody>
      </p:sp>
      <p:pic>
        <p:nvPicPr>
          <p:cNvPr id="11268" name="Picture 5" descr="http://www.boukitsa.gr/images/diatrof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062" y="1910862"/>
            <a:ext cx="9261230" cy="411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991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l-GR" altLang="el-GR" smtClean="0"/>
              <a:t>Τι είναι;</a:t>
            </a:r>
          </a:p>
        </p:txBody>
      </p:sp>
      <p:sp>
        <p:nvSpPr>
          <p:cNvPr id="12291" name="Content Placeholder 2"/>
          <p:cNvSpPr>
            <a:spLocks noGrp="1"/>
          </p:cNvSpPr>
          <p:nvPr>
            <p:ph sz="quarter" idx="1"/>
          </p:nvPr>
        </p:nvSpPr>
        <p:spPr/>
        <p:txBody>
          <a:bodyPr/>
          <a:lstStyle/>
          <a:p>
            <a:pPr algn="just" eaLnBrk="1" hangingPunct="1">
              <a:buFont typeface="Wingdings 2" pitchFamily="18" charset="2"/>
              <a:buNone/>
            </a:pPr>
            <a:r>
              <a:rPr lang="el-GR" altLang="el-GR" sz="3600" dirty="0" smtClean="0"/>
              <a:t>Είναι όρος που επινοήθηκε από τον </a:t>
            </a:r>
            <a:r>
              <a:rPr lang="el-GR" altLang="el-GR" sz="3600" i="1" u="sng" dirty="0" err="1" smtClean="0">
                <a:hlinkClick r:id="rId3"/>
              </a:rPr>
              <a:t>Άνσελ</a:t>
            </a:r>
            <a:r>
              <a:rPr lang="el-GR" altLang="el-GR" sz="3600" i="1" u="sng" dirty="0" smtClean="0">
                <a:hlinkClick r:id="rId3"/>
              </a:rPr>
              <a:t> </a:t>
            </a:r>
            <a:r>
              <a:rPr lang="el-GR" altLang="el-GR" sz="3600" i="1" u="sng" dirty="0" err="1" smtClean="0">
                <a:hlinkClick r:id="rId3"/>
              </a:rPr>
              <a:t>Κις</a:t>
            </a:r>
            <a:r>
              <a:rPr lang="el-GR" altLang="el-GR" sz="3600" dirty="0" smtClean="0"/>
              <a:t> για να περιγράψει το μοντέλο διατροφής, το οποίο ακολουθούσαν οι λαοί των μεσογειακών χωρών .</a:t>
            </a:r>
          </a:p>
          <a:p>
            <a:pPr eaLnBrk="1" hangingPunct="1"/>
            <a:endParaRPr lang="el-GR" altLang="el-GR" dirty="0" smtClean="0"/>
          </a:p>
        </p:txBody>
      </p:sp>
    </p:spTree>
    <p:extLst>
      <p:ext uri="{BB962C8B-B14F-4D97-AF65-F5344CB8AC3E}">
        <p14:creationId xmlns:p14="http://schemas.microsoft.com/office/powerpoint/2010/main" val="1442986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l-GR" altLang="el-GR" smtClean="0"/>
              <a:t>Τι είναι;    ΟΡΙΣΜΟΣ</a:t>
            </a:r>
          </a:p>
        </p:txBody>
      </p:sp>
      <p:sp>
        <p:nvSpPr>
          <p:cNvPr id="3" name="Content Placeholder 2"/>
          <p:cNvSpPr>
            <a:spLocks noGrp="1"/>
          </p:cNvSpPr>
          <p:nvPr>
            <p:ph sz="quarter" idx="1"/>
          </p:nvPr>
        </p:nvSpPr>
        <p:spPr/>
        <p:txBody>
          <a:bodyPr rtlCol="0">
            <a:normAutofit lnSpcReduction="10000"/>
          </a:bodyPr>
          <a:lstStyle/>
          <a:p>
            <a:pPr marL="274320" indent="-274320" eaLnBrk="1" fontAlgn="auto" hangingPunct="1">
              <a:spcBef>
                <a:spcPts val="580"/>
              </a:spcBef>
              <a:spcAft>
                <a:spcPts val="0"/>
              </a:spcAft>
              <a:buFont typeface="Arial" pitchFamily="34" charset="0"/>
              <a:buNone/>
              <a:defRPr/>
            </a:pPr>
            <a:r>
              <a:rPr lang="el-GR" dirty="0" smtClean="0"/>
              <a:t>Η παραδοσιακή Μεσογειακή Διατροφή ορίστηκε με τα ακόλουθα χαρακτηριστικά:</a:t>
            </a:r>
          </a:p>
          <a:p>
            <a:pPr marL="274320" indent="-274320" eaLnBrk="1" fontAlgn="auto" hangingPunct="1">
              <a:spcBef>
                <a:spcPts val="580"/>
              </a:spcBef>
              <a:spcAft>
                <a:spcPts val="0"/>
              </a:spcAft>
              <a:buFont typeface="Arial" pitchFamily="34" charset="0"/>
              <a:buChar char="•"/>
              <a:defRPr/>
            </a:pPr>
            <a:r>
              <a:rPr lang="el-GR" dirty="0" smtClean="0"/>
              <a:t>Άφθονες φυτικές ίνες,λαχανικά, ψωμί/δημητριακά,πατάτες κτλπ</a:t>
            </a:r>
          </a:p>
          <a:p>
            <a:pPr marL="274320" indent="-274320" eaLnBrk="1" fontAlgn="auto" hangingPunct="1">
              <a:spcBef>
                <a:spcPts val="580"/>
              </a:spcBef>
              <a:spcAft>
                <a:spcPts val="0"/>
              </a:spcAft>
              <a:buFont typeface="Arial" pitchFamily="34" charset="0"/>
              <a:buChar char="•"/>
              <a:defRPr/>
            </a:pPr>
            <a:r>
              <a:rPr lang="el-GR" dirty="0" smtClean="0"/>
              <a:t>Γαλακτοκομικά προϊόντα (κυρίως τυρί και γιαούρτι) καθημερινά σε μικρές έως μέτριες ποσότητες</a:t>
            </a:r>
          </a:p>
          <a:p>
            <a:pPr marL="274320" indent="-274320" eaLnBrk="1" fontAlgn="auto" hangingPunct="1">
              <a:spcBef>
                <a:spcPts val="580"/>
              </a:spcBef>
              <a:spcAft>
                <a:spcPts val="0"/>
              </a:spcAft>
              <a:buFont typeface="Arial" pitchFamily="34" charset="0"/>
              <a:buChar char="•"/>
              <a:defRPr/>
            </a:pPr>
            <a:r>
              <a:rPr lang="el-GR" dirty="0" smtClean="0"/>
              <a:t>Ελάχιστα επεξεργασμένα προϊόντα</a:t>
            </a:r>
          </a:p>
          <a:p>
            <a:pPr marL="274320" indent="-274320" eaLnBrk="1" fontAlgn="auto" hangingPunct="1">
              <a:spcBef>
                <a:spcPts val="580"/>
              </a:spcBef>
              <a:spcAft>
                <a:spcPts val="0"/>
              </a:spcAft>
              <a:buFont typeface="Arial" pitchFamily="34" charset="0"/>
              <a:buChar char="•"/>
              <a:defRPr/>
            </a:pPr>
            <a:r>
              <a:rPr lang="el-GR" dirty="0" smtClean="0"/>
              <a:t>Ψάρια και πουλερικά σε μικρές έως μέτριες ποσότητες</a:t>
            </a:r>
          </a:p>
          <a:p>
            <a:pPr marL="274320" indent="-274320" eaLnBrk="1" fontAlgn="auto" hangingPunct="1">
              <a:spcBef>
                <a:spcPts val="580"/>
              </a:spcBef>
              <a:spcAft>
                <a:spcPts val="0"/>
              </a:spcAft>
              <a:buFont typeface="Arial" pitchFamily="34" charset="0"/>
              <a:buChar char="•"/>
              <a:defRPr/>
            </a:pPr>
            <a:r>
              <a:rPr lang="el-GR" dirty="0" smtClean="0"/>
              <a:t>Κόκκινο κρέας σε μικρές ποσότητες</a:t>
            </a:r>
          </a:p>
          <a:p>
            <a:pPr marL="274320" indent="-274320" eaLnBrk="1" fontAlgn="auto" hangingPunct="1">
              <a:spcBef>
                <a:spcPts val="580"/>
              </a:spcBef>
              <a:spcAft>
                <a:spcPts val="0"/>
              </a:spcAft>
              <a:buFont typeface="Arial" pitchFamily="34" charset="0"/>
              <a:buChar char="•"/>
              <a:defRPr/>
            </a:pPr>
            <a:r>
              <a:rPr lang="el-GR" dirty="0" smtClean="0"/>
              <a:t>Ελαιόλαδο ως κύρια πηγή λιπαρών που περιέχουν μονοακόρεστα λιπαρά οξέα.</a:t>
            </a:r>
          </a:p>
          <a:p>
            <a:pPr marL="274320" indent="-274320" eaLnBrk="1" fontAlgn="auto" hangingPunct="1">
              <a:spcBef>
                <a:spcPts val="580"/>
              </a:spcBef>
              <a:spcAft>
                <a:spcPts val="0"/>
              </a:spcAft>
              <a:buFont typeface="Arial" pitchFamily="34" charset="0"/>
              <a:buChar char="•"/>
              <a:defRPr/>
            </a:pPr>
            <a:endParaRPr lang="el-GR" dirty="0" smtClean="0"/>
          </a:p>
        </p:txBody>
      </p:sp>
    </p:spTree>
    <p:extLst>
      <p:ext uri="{BB962C8B-B14F-4D97-AF65-F5344CB8AC3E}">
        <p14:creationId xmlns:p14="http://schemas.microsoft.com/office/powerpoint/2010/main" val="18602904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0"/>
            <a:ext cx="10363200" cy="1143000"/>
          </a:xfrm>
        </p:spPr>
        <p:txBody>
          <a:bodyPr/>
          <a:lstStyle/>
          <a:p>
            <a:pPr eaLnBrk="1" hangingPunct="1"/>
            <a:r>
              <a:rPr lang="el-GR" altLang="el-GR" smtClean="0"/>
              <a:t>Πυραμίδα Μεσογειακής Διατροφής</a:t>
            </a:r>
          </a:p>
        </p:txBody>
      </p:sp>
      <p:pic>
        <p:nvPicPr>
          <p:cNvPr id="51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1" y="1143000"/>
            <a:ext cx="742950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4106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51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9600" y="304800"/>
            <a:ext cx="10972800" cy="632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defTabSz="449263" eaLnBrk="0" hangingPunct="0">
              <a:spcBef>
                <a:spcPct val="20000"/>
              </a:spcBef>
              <a:buClr>
                <a:schemeClr val="hlink"/>
              </a:buClr>
              <a:buSzPct val="6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chemeClr val="tx1"/>
                </a:solidFill>
                <a:latin typeface="Tahoma" pitchFamily="34" charset="0"/>
                <a:cs typeface="Arial" pitchFamily="34" charset="0"/>
              </a:defRPr>
            </a:lvl1pPr>
            <a:lvl2pPr marL="742950" indent="-285750" defTabSz="449263" eaLnBrk="0" hangingPunct="0">
              <a:spcBef>
                <a:spcPct val="20000"/>
              </a:spcBef>
              <a:buClr>
                <a:schemeClr val="folHlink"/>
              </a:buClr>
              <a:buSzPct val="6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chemeClr val="tx1"/>
                </a:solidFill>
                <a:latin typeface="Tahoma" pitchFamily="34" charset="0"/>
                <a:cs typeface="Arial" pitchFamily="34" charset="0"/>
              </a:defRPr>
            </a:lvl2pPr>
            <a:lvl3pPr marL="1143000" indent="-228600" defTabSz="449263" eaLnBrk="0" hangingPunct="0">
              <a:spcBef>
                <a:spcPct val="20000"/>
              </a:spcBef>
              <a:buClr>
                <a:schemeClr val="hlink"/>
              </a:buClr>
              <a:buSzPct val="6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ahoma" pitchFamily="34" charset="0"/>
                <a:cs typeface="Arial" pitchFamily="34" charset="0"/>
              </a:defRPr>
            </a:lvl3pPr>
            <a:lvl4pPr marL="1600200" indent="-228600" defTabSz="449263" eaLnBrk="0" hangingPunct="0">
              <a:spcBef>
                <a:spcPct val="20000"/>
              </a:spcBef>
              <a:buClr>
                <a:schemeClr val="folHlink"/>
              </a:buClr>
              <a:buSzPct val="6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Tahoma" pitchFamily="34" charset="0"/>
                <a:cs typeface="Arial" pitchFamily="34" charset="0"/>
              </a:defRPr>
            </a:lvl4pPr>
            <a:lvl5pPr marL="2057400" indent="-228600" defTabSz="449263" eaLnBrk="0" hangingPunct="0">
              <a:spcBef>
                <a:spcPct val="20000"/>
              </a:spcBef>
              <a:buClr>
                <a:schemeClr val="hlink"/>
              </a:buClr>
              <a:buSzPct val="6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Tahoma" pitchFamily="34" charset="0"/>
                <a:cs typeface="Arial" pitchFamily="34" charset="0"/>
              </a:defRPr>
            </a:lvl5pPr>
            <a:lvl6pPr marL="2514600" indent="-228600" defTabSz="449263" eaLnBrk="0" fontAlgn="base" hangingPunct="0">
              <a:spcBef>
                <a:spcPct val="20000"/>
              </a:spcBef>
              <a:spcAft>
                <a:spcPct val="0"/>
              </a:spcAft>
              <a:buClr>
                <a:schemeClr val="hlink"/>
              </a:buClr>
              <a:buSzPct val="6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Tahoma" pitchFamily="34" charset="0"/>
                <a:cs typeface="Arial" pitchFamily="34" charset="0"/>
              </a:defRPr>
            </a:lvl6pPr>
            <a:lvl7pPr marL="2971800" indent="-228600" defTabSz="449263" eaLnBrk="0" fontAlgn="base" hangingPunct="0">
              <a:spcBef>
                <a:spcPct val="20000"/>
              </a:spcBef>
              <a:spcAft>
                <a:spcPct val="0"/>
              </a:spcAft>
              <a:buClr>
                <a:schemeClr val="hlink"/>
              </a:buClr>
              <a:buSzPct val="6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Tahoma" pitchFamily="34" charset="0"/>
                <a:cs typeface="Arial" pitchFamily="34" charset="0"/>
              </a:defRPr>
            </a:lvl7pPr>
            <a:lvl8pPr marL="3429000" indent="-228600" defTabSz="449263" eaLnBrk="0" fontAlgn="base" hangingPunct="0">
              <a:spcBef>
                <a:spcPct val="20000"/>
              </a:spcBef>
              <a:spcAft>
                <a:spcPct val="0"/>
              </a:spcAft>
              <a:buClr>
                <a:schemeClr val="hlink"/>
              </a:buClr>
              <a:buSzPct val="6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Tahoma" pitchFamily="34" charset="0"/>
                <a:cs typeface="Arial" pitchFamily="34" charset="0"/>
              </a:defRPr>
            </a:lvl8pPr>
            <a:lvl9pPr marL="3886200" indent="-228600" defTabSz="449263" eaLnBrk="0" fontAlgn="base" hangingPunct="0">
              <a:spcBef>
                <a:spcPct val="20000"/>
              </a:spcBef>
              <a:spcAft>
                <a:spcPct val="0"/>
              </a:spcAft>
              <a:buClr>
                <a:schemeClr val="hlink"/>
              </a:buClr>
              <a:buSzPct val="6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Tahoma" pitchFamily="34" charset="0"/>
                <a:cs typeface="Arial" pitchFamily="34" charset="0"/>
              </a:defRPr>
            </a:lvl9pPr>
          </a:lstStyle>
          <a:p>
            <a:pPr eaLnBrk="1" hangingPunct="1">
              <a:spcBef>
                <a:spcPts val="400"/>
              </a:spcBef>
              <a:buClr>
                <a:srgbClr val="000000"/>
              </a:buClr>
              <a:buSzPct val="100000"/>
              <a:buFont typeface="Times New Roman" pitchFamily="18" charset="0"/>
              <a:buNone/>
            </a:pPr>
            <a:r>
              <a:rPr lang="el-GR" altLang="el-GR" sz="1800">
                <a:latin typeface="Lucida Sans Unicode" pitchFamily="34" charset="0"/>
              </a:rPr>
              <a:t>Με τη Μεσογειακή Διατροφή:</a:t>
            </a:r>
          </a:p>
          <a:p>
            <a:pPr eaLnBrk="1" hangingPunct="1">
              <a:spcBef>
                <a:spcPts val="400"/>
              </a:spcBef>
              <a:buClr>
                <a:srgbClr val="000000"/>
              </a:buClr>
              <a:buSzPct val="100000"/>
              <a:buFontTx/>
              <a:buChar char="•"/>
            </a:pPr>
            <a:r>
              <a:rPr lang="el-GR" altLang="el-GR" sz="1800">
                <a:latin typeface="Lucida Sans Unicode" pitchFamily="34" charset="0"/>
              </a:rPr>
              <a:t> μειώνεται σημαντικά η πιθανότητα καρδιοαγγειακών παθήσεων και κατά συνέπεια της στεφανιαίας νόσου της καρδιάς, αφού το λίπος προέρχεται κυρίως από το ελαιόλαδο και το ψάρι. </a:t>
            </a:r>
            <a:br>
              <a:rPr lang="el-GR" altLang="el-GR" sz="1800">
                <a:latin typeface="Lucida Sans Unicode" pitchFamily="34" charset="0"/>
              </a:rPr>
            </a:br>
            <a:r>
              <a:rPr lang="el-GR" altLang="el-GR" sz="1800">
                <a:latin typeface="Lucida Sans Unicode" pitchFamily="34" charset="0"/>
              </a:rPr>
              <a:t>Η Μεσογειακή Διατροφή μειώνει τον κίνδυνο της αρτηριοσκλήρυνσης</a:t>
            </a:r>
          </a:p>
          <a:p>
            <a:pPr eaLnBrk="1" hangingPunct="1">
              <a:spcBef>
                <a:spcPts val="400"/>
              </a:spcBef>
              <a:buClr>
                <a:srgbClr val="000000"/>
              </a:buClr>
              <a:buSzPct val="100000"/>
              <a:buFontTx/>
              <a:buChar char="•"/>
            </a:pPr>
            <a:r>
              <a:rPr lang="el-GR" altLang="el-GR" sz="1800">
                <a:latin typeface="Lucida Sans Unicode" pitchFamily="34" charset="0"/>
              </a:rPr>
              <a:t>Το ελαιόλαδο ασκεί ευεργετική δράση για ορισμένους τύπους καρκίνου, όπως του μαστού και του προστάτη.</a:t>
            </a:r>
          </a:p>
          <a:p>
            <a:pPr eaLnBrk="1" hangingPunct="1">
              <a:spcBef>
                <a:spcPts val="400"/>
              </a:spcBef>
              <a:buClr>
                <a:srgbClr val="000000"/>
              </a:buClr>
              <a:buSzPct val="100000"/>
              <a:buFontTx/>
              <a:buChar char="•"/>
            </a:pPr>
            <a:r>
              <a:rPr lang="el-GR" altLang="el-GR" sz="1800">
                <a:latin typeface="Lucida Sans Unicode" pitchFamily="34" charset="0"/>
              </a:rPr>
              <a:t> Οι θετικές επιπτώσεις του λίπους που προέρχεται από το ελαιόλαδο και τα ψάρια μπορούν να χρησιμοποιηθούν για τον έλεγχο του σωματικού βάρους, με την προϋπόθεση ότι θα μειωθεί η συνολική ημερήσια κατανάλωση θερμίδων.</a:t>
            </a:r>
            <a:br>
              <a:rPr lang="el-GR" altLang="el-GR" sz="1800">
                <a:latin typeface="Lucida Sans Unicode" pitchFamily="34" charset="0"/>
              </a:rPr>
            </a:br>
            <a:r>
              <a:rPr lang="el-GR" altLang="el-GR" sz="1800">
                <a:latin typeface="Lucida Sans Unicode" pitchFamily="34" charset="0"/>
              </a:rPr>
              <a:t>Η Μεσογειακή Διατροφή, προστατεύει από την πτώση των εγκεφαλικών λειτουργιών, την απώλεια μνήμης και ασθένειες που σχετίζονται με το γήρας.</a:t>
            </a:r>
          </a:p>
        </p:txBody>
      </p:sp>
      <p:pic>
        <p:nvPicPr>
          <p:cNvPr id="296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4267200"/>
            <a:ext cx="5334000" cy="2362200"/>
          </a:xfrm>
          <a:prstGeom prst="rect">
            <a:avLst/>
          </a:prstGeom>
          <a:solidFill>
            <a:srgbClr val="EDEDED"/>
          </a:solidFill>
          <a:ln w="76200" cmpd="tri">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7518168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5519860"/>
          </a:xfrm>
        </p:spPr>
        <p:txBody>
          <a:bodyPr/>
          <a:lstStyle/>
          <a:p>
            <a:pPr algn="ctr"/>
            <a:r>
              <a:rPr lang="el-GR" b="1" dirty="0" smtClean="0"/>
              <a:t>ΟΜΑΔΑ   ΜΑΘΗΤΩΝ</a:t>
            </a:r>
            <a:br>
              <a:rPr lang="el-GR" b="1" dirty="0" smtClean="0"/>
            </a:br>
            <a:r>
              <a:rPr lang="el-GR" b="1" dirty="0"/>
              <a:t/>
            </a:r>
            <a:br>
              <a:rPr lang="el-GR" b="1" dirty="0"/>
            </a:br>
            <a:r>
              <a:rPr lang="el-GR" b="1" dirty="0" smtClean="0"/>
              <a:t>ΚΟΥΛΕΤΙΑΝΟΣ  ΜΙΧΑΗΛ</a:t>
            </a:r>
            <a:br>
              <a:rPr lang="el-GR" b="1" dirty="0" smtClean="0"/>
            </a:br>
            <a:r>
              <a:rPr lang="el-GR" b="1" dirty="0" smtClean="0"/>
              <a:t>ΚΟΥΤΣΗ  ΑΓΓΕΛΙΚΗ</a:t>
            </a:r>
            <a:br>
              <a:rPr lang="el-GR" b="1" dirty="0" smtClean="0"/>
            </a:br>
            <a:r>
              <a:rPr lang="el-GR" b="1" dirty="0" smtClean="0"/>
              <a:t>ΜΠΕΚΑΤΩΡΟΥ ΚΑΛΛΙΟΠΗ</a:t>
            </a:r>
            <a:br>
              <a:rPr lang="el-GR" b="1" dirty="0" smtClean="0"/>
            </a:br>
            <a:r>
              <a:rPr lang="el-GR" b="1" dirty="0" smtClean="0"/>
              <a:t>ΡΟΖΟΥ ΕΛΠΙΔΑ- ΑΛΙΚΗ</a:t>
            </a:r>
            <a:br>
              <a:rPr lang="el-GR" b="1" dirty="0" smtClean="0"/>
            </a:br>
            <a:r>
              <a:rPr lang="el-GR" b="1" dirty="0" smtClean="0"/>
              <a:t>ΝΙΚΟΛΑΚΟΠΟΥΛΟΥ ΙΩΑΝΝΑ</a:t>
            </a:r>
            <a:endParaRPr lang="el-GR" b="1" dirty="0"/>
          </a:p>
        </p:txBody>
      </p:sp>
    </p:spTree>
    <p:extLst>
      <p:ext uri="{BB962C8B-B14F-4D97-AF65-F5344CB8AC3E}">
        <p14:creationId xmlns:p14="http://schemas.microsoft.com/office/powerpoint/2010/main" val="7539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Σχετική 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621" y="267224"/>
            <a:ext cx="10078518" cy="6348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257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86677" y="927652"/>
            <a:ext cx="2623931" cy="830997"/>
          </a:xfrm>
          <a:prstGeom prst="rect">
            <a:avLst/>
          </a:prstGeom>
          <a:noFill/>
        </p:spPr>
        <p:txBody>
          <a:bodyPr wrap="square" rtlCol="0">
            <a:spAutoFit/>
          </a:bodyPr>
          <a:lstStyle/>
          <a:p>
            <a:r>
              <a:rPr lang="el-GR" sz="4800" b="1" u="sng" dirty="0"/>
              <a:t>ΛΙΠΗ</a:t>
            </a:r>
            <a:r>
              <a:rPr lang="el-GR" sz="2400" dirty="0"/>
              <a:t> </a:t>
            </a:r>
          </a:p>
        </p:txBody>
      </p:sp>
      <p:cxnSp>
        <p:nvCxnSpPr>
          <p:cNvPr id="4" name="Γραμμή σύνδεσης: Γωνιώδης 3"/>
          <p:cNvCxnSpPr>
            <a:cxnSpLocks/>
          </p:cNvCxnSpPr>
          <p:nvPr/>
        </p:nvCxnSpPr>
        <p:spPr>
          <a:xfrm>
            <a:off x="2888974" y="1332633"/>
            <a:ext cx="1417982" cy="649357"/>
          </a:xfrm>
          <a:prstGeom prst="bentConnector3">
            <a:avLst/>
          </a:prstGeom>
          <a:ln w="38100">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452730" y="1520325"/>
            <a:ext cx="5433392" cy="923330"/>
          </a:xfrm>
          <a:prstGeom prst="rect">
            <a:avLst/>
          </a:prstGeom>
          <a:noFill/>
        </p:spPr>
        <p:txBody>
          <a:bodyPr wrap="square" rtlCol="0">
            <a:spAutoFit/>
          </a:bodyPr>
          <a:lstStyle/>
          <a:p>
            <a:r>
              <a:rPr lang="el-GR" dirty="0"/>
              <a:t>Χρησιμοποιούνται ως συστατικό των μεμβρανών των κυττάρων και των ορμονών, ενώ συμβάλλουν στην απορρόφηση των λιποδιαλυτών βιταμινών.</a:t>
            </a:r>
          </a:p>
        </p:txBody>
      </p:sp>
      <p:cxnSp>
        <p:nvCxnSpPr>
          <p:cNvPr id="11" name="Ευθεία γραμμή σύνδεσης 10"/>
          <p:cNvCxnSpPr>
            <a:cxnSpLocks/>
            <a:stCxn id="2" idx="2"/>
          </p:cNvCxnSpPr>
          <p:nvPr/>
        </p:nvCxnSpPr>
        <p:spPr>
          <a:xfrm>
            <a:off x="2398643" y="1758649"/>
            <a:ext cx="0" cy="830997"/>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Ευθεία γραμμή σύνδεσης 12"/>
          <p:cNvCxnSpPr>
            <a:cxnSpLocks/>
          </p:cNvCxnSpPr>
          <p:nvPr/>
        </p:nvCxnSpPr>
        <p:spPr>
          <a:xfrm flipH="1">
            <a:off x="1421297" y="1758649"/>
            <a:ext cx="1" cy="1661994"/>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Γραμμή σύνδεσης: Γωνιώδης 16"/>
          <p:cNvCxnSpPr>
            <a:cxnSpLocks/>
          </p:cNvCxnSpPr>
          <p:nvPr/>
        </p:nvCxnSpPr>
        <p:spPr>
          <a:xfrm>
            <a:off x="2398642" y="2589646"/>
            <a:ext cx="1311966" cy="590876"/>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cxnSp>
        <p:nvCxnSpPr>
          <p:cNvPr id="21" name="Γραμμή σύνδεσης: Γωνιώδης 20"/>
          <p:cNvCxnSpPr>
            <a:cxnSpLocks/>
          </p:cNvCxnSpPr>
          <p:nvPr/>
        </p:nvCxnSpPr>
        <p:spPr>
          <a:xfrm>
            <a:off x="1421296" y="3420643"/>
            <a:ext cx="1467678" cy="830997"/>
          </a:xfrm>
          <a:prstGeom prst="bentConnector3">
            <a:avLst/>
          </a:prstGeom>
          <a:ln w="38100">
            <a:tailEnd type="triangle"/>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3866318" y="2820478"/>
            <a:ext cx="3657600" cy="1200329"/>
          </a:xfrm>
          <a:prstGeom prst="rect">
            <a:avLst/>
          </a:prstGeom>
          <a:noFill/>
        </p:spPr>
        <p:txBody>
          <a:bodyPr wrap="square" rtlCol="0">
            <a:spAutoFit/>
          </a:bodyPr>
          <a:lstStyle/>
          <a:p>
            <a:r>
              <a:rPr lang="el-GR" dirty="0"/>
              <a:t>Σημασία έχει τόσο η ποσότητα όσο και το είδος (ποιότητα) των λιπιδίων που καταναλώνουμε.</a:t>
            </a:r>
          </a:p>
          <a:p>
            <a:endParaRPr lang="el-GR" dirty="0"/>
          </a:p>
        </p:txBody>
      </p:sp>
      <p:sp>
        <p:nvSpPr>
          <p:cNvPr id="36" name="TextBox 35"/>
          <p:cNvSpPr txBox="1"/>
          <p:nvPr/>
        </p:nvSpPr>
        <p:spPr>
          <a:xfrm>
            <a:off x="2958543" y="4019010"/>
            <a:ext cx="4565375" cy="1200329"/>
          </a:xfrm>
          <a:prstGeom prst="rect">
            <a:avLst/>
          </a:prstGeom>
          <a:noFill/>
        </p:spPr>
        <p:txBody>
          <a:bodyPr wrap="square" rtlCol="0">
            <a:spAutoFit/>
          </a:bodyPr>
          <a:lstStyle/>
          <a:p>
            <a:r>
              <a:rPr lang="el-GR" dirty="0"/>
              <a:t>Τα λιπίδια μπορούν να ταξινομηθούν σε κατηγορίες , ανάλογα με το είδος των λιπαρών οξέων που περιέχουν.</a:t>
            </a:r>
          </a:p>
          <a:p>
            <a:endParaRPr lang="el-GR" dirty="0"/>
          </a:p>
        </p:txBody>
      </p:sp>
      <p:pic>
        <p:nvPicPr>
          <p:cNvPr id="5122" name="Picture 2" descr="Αποτέλεσμα εικόνας για ΛΙΠ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1153" y="4019010"/>
            <a:ext cx="4508034" cy="265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721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443353" y="120820"/>
            <a:ext cx="3207026" cy="707886"/>
          </a:xfrm>
          <a:prstGeom prst="rect">
            <a:avLst/>
          </a:prstGeom>
          <a:noFill/>
        </p:spPr>
        <p:txBody>
          <a:bodyPr wrap="square" rtlCol="0">
            <a:spAutoFit/>
          </a:bodyPr>
          <a:lstStyle/>
          <a:p>
            <a:r>
              <a:rPr lang="el-GR" sz="4000" b="1" u="sng" dirty="0"/>
              <a:t>ΠΡΩΤΕΪΝΕΣ</a:t>
            </a:r>
          </a:p>
        </p:txBody>
      </p:sp>
      <p:sp>
        <p:nvSpPr>
          <p:cNvPr id="3" name="TextBox 2"/>
          <p:cNvSpPr txBox="1"/>
          <p:nvPr/>
        </p:nvSpPr>
        <p:spPr>
          <a:xfrm>
            <a:off x="394813" y="1108310"/>
            <a:ext cx="11304105" cy="3416320"/>
          </a:xfrm>
          <a:prstGeom prst="rect">
            <a:avLst/>
          </a:prstGeom>
          <a:noFill/>
        </p:spPr>
        <p:txBody>
          <a:bodyPr wrap="square" rtlCol="0">
            <a:spAutoFit/>
          </a:bodyPr>
          <a:lstStyle/>
          <a:p>
            <a:pPr marL="285750" indent="-285750">
              <a:buFont typeface="Arial" panose="020B0604020202020204" pitchFamily="34" charset="0"/>
              <a:buChar char="•"/>
            </a:pPr>
            <a:r>
              <a:rPr lang="el-GR" dirty="0"/>
              <a:t>Κύριες πηγές: κρέας, ψάρι, αυγό, γάλα και γαλακτοκομικά προϊόντα, όσπρια.</a:t>
            </a:r>
          </a:p>
          <a:p>
            <a:pPr marL="285750" indent="-285750">
              <a:buFont typeface="Arial" panose="020B0604020202020204" pitchFamily="34" charset="0"/>
              <a:buChar char="•"/>
            </a:pPr>
            <a:r>
              <a:rPr lang="el-GR" dirty="0"/>
              <a:t>Χρησιμοποιούνται ως δομικό συστατικό των κυττάρων, συμβάλλουν, μεταξύ άλλων, στην επιδιόρθωση των ιστών, συμμετέχουν στον μεταβολισμό και στη λειτουργία του ανοσοποιητικού συστήματος.</a:t>
            </a:r>
          </a:p>
          <a:p>
            <a:pPr marL="285750" indent="-285750">
              <a:buFont typeface="Arial" panose="020B0604020202020204" pitchFamily="34" charset="0"/>
              <a:buChar char="•"/>
            </a:pPr>
            <a:r>
              <a:rPr lang="el-GR" dirty="0"/>
              <a:t>Αποτελούνται από αμινοξέα. Ορισμένα από αυτά ονομάζονται απαραίτητα, διότι ο οργανισμός δεν μπορεί να τα συνθέσει και τα προσλαμβάνει από τα τρόφιμα. Οι πρωτεΐνες που περιέχουν όλα τα απαραίτητα αμινοξέα στην αναλογία που τα χρειάζεται ο οργανισμός ονομάζονται </a:t>
            </a:r>
            <a:r>
              <a:rPr lang="el-GR" b="1" dirty="0"/>
              <a:t>υψηλής βιολογικής αξίας</a:t>
            </a:r>
            <a:r>
              <a:rPr lang="el-GR" dirty="0"/>
              <a:t> και βρίσκονται σε τρόφιμα ζωικής προέλευσης, όπως το κόκκινο και το λευκό κρέας, το ψάρι, το αυγό, το γάλα, το γιαούρτι και το τυρί. Αντίθετα, οι πρωτεΐνες που δεν περιέχουν όλα τα απαραίτητα αμινοξέα στην αναλογία που τα έχει ανάγκη ο οργανισμός θεωρούνται </a:t>
            </a:r>
            <a:r>
              <a:rPr lang="el-GR" b="1" dirty="0"/>
              <a:t>χαμηλής βιολογικής αξίας</a:t>
            </a:r>
            <a:r>
              <a:rPr lang="el-GR" dirty="0"/>
              <a:t> και περιέχονται σε τρόφιμα φυτικής προέλευσης, όπως τα δημητριακά, τα όσπρια και οι ξηροί καρποί.</a:t>
            </a:r>
          </a:p>
          <a:p>
            <a:r>
              <a:rPr lang="el-GR" dirty="0"/>
              <a:t/>
            </a:r>
            <a:br>
              <a:rPr lang="el-GR" dirty="0"/>
            </a:br>
            <a:endParaRPr lang="el-GR" dirty="0"/>
          </a:p>
        </p:txBody>
      </p:sp>
      <p:pic>
        <p:nvPicPr>
          <p:cNvPr id="6146" name="Picture 2" descr="Αποτέλεσμα εικόνας για πρωτεινε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682" y="4079631"/>
            <a:ext cx="4152593" cy="2595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589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03583" y="198783"/>
            <a:ext cx="9780104" cy="3077766"/>
          </a:xfrm>
          <a:prstGeom prst="rect">
            <a:avLst/>
          </a:prstGeom>
          <a:noFill/>
        </p:spPr>
        <p:txBody>
          <a:bodyPr wrap="square" rtlCol="0">
            <a:spAutoFit/>
          </a:bodyPr>
          <a:lstStyle/>
          <a:p>
            <a:r>
              <a:rPr lang="el-GR" sz="3600" b="1" u="sng" dirty="0"/>
              <a:t>ΒΙΤΑΜΙΝΕΣ:</a:t>
            </a:r>
            <a:r>
              <a:rPr lang="el-GR" sz="2000" dirty="0"/>
              <a:t> </a:t>
            </a:r>
          </a:p>
          <a:p>
            <a:endParaRPr lang="el-GR" sz="2400" dirty="0"/>
          </a:p>
          <a:p>
            <a:r>
              <a:rPr lang="el-GR" dirty="0"/>
              <a:t>Οι βιταμίνες είναι θρεπτικές ουσίες απαραίτητες για την ομαλή ανάπτυξη και λειτουργία του οργανισμού. Προσλαμβάνονται από τα τρόφιμα, καθώς ο οργανισμός δεν μπορεί να τις συνθέσει σε επαρκείς ποσότητες και δεν αποδίδουν θερμίδες. Κατατάσσονται σε 2 μεγάλες κατηγορίες, στις υδατοδιαλυτές και στις λιποδιαλυτές βιταμίνες. Στους παρακάτω Πίνακες παρουσιάζονται οι κύριες πηγές των υδατοδιαλυτών και λιποδιαλυτών βιταμινών, αντίστοιχα.</a:t>
            </a:r>
            <a:r>
              <a:rPr lang="el-GR" sz="4000" dirty="0"/>
              <a:t/>
            </a:r>
            <a:br>
              <a:rPr lang="el-GR" sz="4000" dirty="0"/>
            </a:br>
            <a:endParaRPr lang="el-GR" sz="4000" b="1" u="sng" dirty="0"/>
          </a:p>
        </p:txBody>
      </p:sp>
      <p:pic>
        <p:nvPicPr>
          <p:cNvPr id="2056" name="Picture 8" descr="Αποτέλεσμα εικόνας για ΒΙΤΑΜΙΝΕ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238" y="3170532"/>
            <a:ext cx="5870917" cy="302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899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diatrofikoiodigoi.gr/files/ImageGallery/adults/vitam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461" y="313566"/>
            <a:ext cx="9123612" cy="6169842"/>
          </a:xfrm>
          <a:prstGeom prst="rect">
            <a:avLst/>
          </a:prstGeom>
          <a:solidFill>
            <a:schemeClr val="bg1"/>
          </a:solidFill>
        </p:spPr>
      </p:pic>
    </p:spTree>
    <p:extLst>
      <p:ext uri="{BB962C8B-B14F-4D97-AF65-F5344CB8AC3E}">
        <p14:creationId xmlns:p14="http://schemas.microsoft.com/office/powerpoint/2010/main" val="3001878911"/>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2006</Words>
  <Application>Microsoft Office PowerPoint</Application>
  <PresentationFormat>Προσαρμογή</PresentationFormat>
  <Paragraphs>225</Paragraphs>
  <Slides>48</Slides>
  <Notes>19</Notes>
  <HiddenSlides>0</HiddenSlides>
  <MMClips>0</MMClips>
  <ScaleCrop>false</ScaleCrop>
  <HeadingPairs>
    <vt:vector size="4" baseType="variant">
      <vt:variant>
        <vt:lpstr>Θέμα</vt:lpstr>
      </vt:variant>
      <vt:variant>
        <vt:i4>1</vt:i4>
      </vt:variant>
      <vt:variant>
        <vt:lpstr>Τίτλοι διαφανειών</vt:lpstr>
      </vt:variant>
      <vt:variant>
        <vt:i4>48</vt:i4>
      </vt:variant>
    </vt:vector>
  </HeadingPairs>
  <TitlesOfParts>
    <vt:vector size="49" baseType="lpstr">
      <vt:lpstr>Θέμα του Office</vt:lpstr>
      <vt:lpstr>       ΔΙΑΤΡΟΦΗ ΚΑΙ ΥΓΕΙΑ        </vt:lpstr>
      <vt:lpstr>ΟΡΙΣΜΟΣ ΔΙΑΤΡΟΦΗΣ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ΟΦΕΛΗ ΥΓΙΕΙΝΗΣ ΔΙΑΤΡΟΦΗΣ </vt:lpstr>
      <vt:lpstr>Παρουσίαση του PowerPoint</vt:lpstr>
      <vt:lpstr>ΟΜΑΔΕΣ ΤΡΟΦΙΜΩΝ ΚΑΙ ΙΔΙΟΤΗΤΕΣ</vt:lpstr>
      <vt:lpstr> </vt:lpstr>
      <vt:lpstr>         5η Ομάδα: Γαλακτοκομικά προϊόντα  Γάλα, γιαούρτι, τυρί. Παρέχουν ασβέστιο, βιταμίνη D, πρωτεΐνη, σίδηρο και άλλα μέταλλα κτλ. Κάποιες τροφές, όπως το τυρί, έχουν περισσότερο λίπος κι άλλες λιγότερο. Η θρεπτικότητα του γάλακτος δεν ελαττώνεται με την μείωση του λίπους, οπότε είναι προτιμότερο να καταναλώνουμε γάλα με χαμηλά λιπαρά   6η Ομάδα: Λίπη, τα έλαια και τα γλυκά  Ελιές, ελαιόλαδο, σπορέλαιο, μαγιονέζα, μαργαρίνη, βούτυρο, σάλτσες, γλυκά, ανάλατοι ξηροί καρποί). Στη σωστή ποσότητα προσθέτουν γεύση και ευχαρίστηση στα γεύματά μας αλλά σε μεγάλη ποσότητα αποτελούν την κύρια αιτία της παχυσαρκίας. </vt:lpstr>
      <vt:lpstr>ΕΝΔΕΙΚΤΙΚΟ ΑΠΟΓΕΥΜΑΤΙΝΟ ΚΑΙ ΒΡΑΔΙΝΟ</vt:lpstr>
      <vt:lpstr>        ΟΜΑΔΑ:  ΛΙΩΣΗΣ ΝΙΚΟΛΑΟΣ ΜΠΑΖΟΥ ΑΝΤΩΝΙΑ-ΕΛΕΝΗ ΠΑΠΟΥΤΣΗ ΠΑΡΑΣΚΕΥΗ ΠΟΥΡΗ ΚΥΡΙΑΚΗ ΠΕΤΡΟΥ ΒΑΣΙΛΙΚΗ ΡΟΖΟΥ ΑΛΙΚΗ   ΥΠΕΥΘΥΝΟΣ ΚΑΘΗΓΗΤΗΣ:  ΜΑΛΤΕΖΟΣ ΘΑΝΑΣΗΣ </vt:lpstr>
      <vt:lpstr>ΒΙΟΛΟΓΙΚΑ  ΠΡΟΙΟΝΤΑ</vt:lpstr>
      <vt:lpstr>ΜΕΤΑΛΑΓΜΕΝΑ ΠΡΟΙΟΝΤΑ</vt:lpstr>
      <vt:lpstr>ΚΑΝΟΝΕΣ ΣΩΣΤΗΣ ΔΙΑΤΡΟΦΗΣ</vt:lpstr>
      <vt:lpstr>ΚΑΝΟΝΕΣ  ΣΩΣΤΗΣ ΔΙΑΤΡΟΦΗΣ</vt:lpstr>
      <vt:lpstr>ΚΑΝΟΝΕΣ ΣΩΣΤΗΣ  ΔΙΑΤΡΟΦΗΣ</vt:lpstr>
      <vt:lpstr>ΟΜΑΔΑ ΜΑΘΗΤΩΝ</vt:lpstr>
      <vt:lpstr>ΣΥΝΤΗΡΗΤΙΚΑ</vt:lpstr>
      <vt:lpstr>ΔΙΑΤΡΟΦΙΚΕΣ   ΔΙΑΤΑΡΑΧΕΣ</vt:lpstr>
      <vt:lpstr>ΕΙΔΗ ΔΙΑΤΡΟΦΙΚΩΝ ΔΙΑΤΑΡΑΧΩΝ</vt:lpstr>
      <vt:lpstr>ΠΑΧΥΣΑΡΚΙΑ</vt:lpstr>
      <vt:lpstr>ΑΙΤΙΑ</vt:lpstr>
      <vt:lpstr>ΒΟΥΛΙΜΙΑ</vt:lpstr>
      <vt:lpstr>ΣΥΜΠΤΩΜΑΤΑ</vt:lpstr>
      <vt:lpstr>ΑΝΟΡΕΞΙΑ</vt:lpstr>
      <vt:lpstr>ΣΥΜΠΤΩΜΑΤΑ</vt:lpstr>
      <vt:lpstr>ΑΔΗΦΑΓΙΚΗ ΔΙΑΤΑΡΑΧΗ</vt:lpstr>
      <vt:lpstr>ΣΥΜΠΤΩΜΑΤΑ</vt:lpstr>
      <vt:lpstr>ΝΥΧΤΕΡΙΝΟ ΣΥΝΔΡΟΜΟ</vt:lpstr>
      <vt:lpstr>ΣΥΜΠΤΩΜΑΤΑ</vt:lpstr>
      <vt:lpstr>ΟΡΘΟΡΕΞΙΑ-ΟΡΘΟΦΑΓΙΑ</vt:lpstr>
      <vt:lpstr>ΣΥΜΠΤΩΜΑΤΑ</vt:lpstr>
      <vt:lpstr>ΑΤΥΠΕΣ ΜΟΡΦΕΣ</vt:lpstr>
      <vt:lpstr>ΧΑΡΑΚΤΗΡΙΣΤΙΚΑ</vt:lpstr>
      <vt:lpstr>ΑΝΤΙΜΕΤΩΠΙΣΗ</vt:lpstr>
      <vt:lpstr>ΟΜΑΔΑ ΜΑΘΗΤΩΝ </vt:lpstr>
      <vt:lpstr>ΜΕΣΟΓΕΙΑΚΗ ΔΙΑΤΡΟΦΗ</vt:lpstr>
      <vt:lpstr>Τι είναι;</vt:lpstr>
      <vt:lpstr>Τι είναι;    ΟΡΙΣΜΟΣ</vt:lpstr>
      <vt:lpstr>Πυραμίδα Μεσογειακής Διατροφής</vt:lpstr>
      <vt:lpstr>Παρουσίαση του PowerPoint</vt:lpstr>
      <vt:lpstr>ΟΜΑΔΑ   ΜΑΘΗΤΩΝ  ΚΟΥΛΕΤΙΑΝΟΣ  ΜΙΧΑΗΛ ΚΟΥΤΣΗ  ΑΓΓΕΛΙΚΗ ΜΠΕΚΑΤΩΡΟΥ ΚΑΛΛΙΟΠΗ ΡΟΖΟΥ ΕΛΠΙΔΑ- ΑΛΙΚΗ ΝΙΚΟΛΑΚΟΠΟΥΛΟΥ ΙΩΑΝΝΑ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ΔΙΑΤΡΟΦΗ ΚΑΙ ΥΓΕΙΑ</dc:title>
  <dc:creator/>
  <cp:lastModifiedBy/>
  <cp:revision>2</cp:revision>
  <dcterms:created xsi:type="dcterms:W3CDTF">2012-08-02T13:11:46Z</dcterms:created>
  <dcterms:modified xsi:type="dcterms:W3CDTF">2017-06-20T09:39:11Z</dcterms:modified>
</cp:coreProperties>
</file>