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6" r:id="rId1"/>
  </p:sldMasterIdLst>
  <p:notesMasterIdLst>
    <p:notesMasterId r:id="rId18"/>
  </p:notesMasterIdLst>
  <p:sldIdLst>
    <p:sldId id="256" r:id="rId2"/>
    <p:sldId id="257" r:id="rId3"/>
    <p:sldId id="258" r:id="rId4"/>
    <p:sldId id="259" r:id="rId5"/>
    <p:sldId id="261" r:id="rId6"/>
    <p:sldId id="263" r:id="rId7"/>
    <p:sldId id="262" r:id="rId8"/>
    <p:sldId id="264" r:id="rId9"/>
    <p:sldId id="265" r:id="rId10"/>
    <p:sldId id="266" r:id="rId11"/>
    <p:sldId id="268" r:id="rId12"/>
    <p:sldId id="267" r:id="rId13"/>
    <p:sldId id="269" r:id="rId14"/>
    <p:sldId id="270" r:id="rId15"/>
    <p:sldId id="272" r:id="rId16"/>
    <p:sldId id="271" r:id="rId1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80EEEC-BE6B-43FA-9B46-0AF5FDEE6550}" type="datetimeFigureOut">
              <a:rPr lang="el-GR"/>
              <a:t>27/1/2017</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933CC8-0B4C-4E81-9233-4F0837999114}" type="slidenum">
              <a:rPr lang="el-GR"/>
              <a:t>‹#›</a:t>
            </a:fld>
            <a:endParaRPr lang="el-GR"/>
          </a:p>
        </p:txBody>
      </p:sp>
    </p:spTree>
    <p:extLst>
      <p:ext uri="{BB962C8B-B14F-4D97-AF65-F5344CB8AC3E}">
        <p14:creationId xmlns:p14="http://schemas.microsoft.com/office/powerpoint/2010/main" val="1045710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a:t>
            </a:fld>
            <a:endParaRPr lang="el-GR"/>
          </a:p>
        </p:txBody>
      </p:sp>
    </p:spTree>
    <p:extLst>
      <p:ext uri="{BB962C8B-B14F-4D97-AF65-F5344CB8AC3E}">
        <p14:creationId xmlns:p14="http://schemas.microsoft.com/office/powerpoint/2010/main" val="13546926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10</a:t>
            </a:fld>
            <a:endParaRPr lang="el-GR"/>
          </a:p>
        </p:txBody>
      </p:sp>
    </p:spTree>
    <p:extLst>
      <p:ext uri="{BB962C8B-B14F-4D97-AF65-F5344CB8AC3E}">
        <p14:creationId xmlns:p14="http://schemas.microsoft.com/office/powerpoint/2010/main" val="37653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11</a:t>
            </a:fld>
            <a:endParaRPr lang="el-GR"/>
          </a:p>
        </p:txBody>
      </p:sp>
    </p:spTree>
    <p:extLst>
      <p:ext uri="{BB962C8B-B14F-4D97-AF65-F5344CB8AC3E}">
        <p14:creationId xmlns:p14="http://schemas.microsoft.com/office/powerpoint/2010/main" val="3794936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12</a:t>
            </a:fld>
            <a:endParaRPr lang="el-GR"/>
          </a:p>
        </p:txBody>
      </p:sp>
    </p:spTree>
    <p:extLst>
      <p:ext uri="{BB962C8B-B14F-4D97-AF65-F5344CB8AC3E}">
        <p14:creationId xmlns:p14="http://schemas.microsoft.com/office/powerpoint/2010/main" val="37474833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13</a:t>
            </a:fld>
            <a:endParaRPr lang="el-GR"/>
          </a:p>
        </p:txBody>
      </p:sp>
    </p:spTree>
    <p:extLst>
      <p:ext uri="{BB962C8B-B14F-4D97-AF65-F5344CB8AC3E}">
        <p14:creationId xmlns:p14="http://schemas.microsoft.com/office/powerpoint/2010/main" val="3543313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14</a:t>
            </a:fld>
            <a:endParaRPr lang="el-GR"/>
          </a:p>
        </p:txBody>
      </p:sp>
    </p:spTree>
    <p:extLst>
      <p:ext uri="{BB962C8B-B14F-4D97-AF65-F5344CB8AC3E}">
        <p14:creationId xmlns:p14="http://schemas.microsoft.com/office/powerpoint/2010/main" val="180122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15</a:t>
            </a:fld>
            <a:endParaRPr lang="el-GR"/>
          </a:p>
        </p:txBody>
      </p:sp>
    </p:spTree>
    <p:extLst>
      <p:ext uri="{BB962C8B-B14F-4D97-AF65-F5344CB8AC3E}">
        <p14:creationId xmlns:p14="http://schemas.microsoft.com/office/powerpoint/2010/main" val="24558004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16</a:t>
            </a:fld>
            <a:endParaRPr lang="el-GR"/>
          </a:p>
        </p:txBody>
      </p:sp>
    </p:spTree>
    <p:extLst>
      <p:ext uri="{BB962C8B-B14F-4D97-AF65-F5344CB8AC3E}">
        <p14:creationId xmlns:p14="http://schemas.microsoft.com/office/powerpoint/2010/main" val="1022672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2</a:t>
            </a:fld>
            <a:endParaRPr lang="el-GR"/>
          </a:p>
        </p:txBody>
      </p:sp>
    </p:spTree>
    <p:extLst>
      <p:ext uri="{BB962C8B-B14F-4D97-AF65-F5344CB8AC3E}">
        <p14:creationId xmlns:p14="http://schemas.microsoft.com/office/powerpoint/2010/main" val="3699508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3</a:t>
            </a:fld>
            <a:endParaRPr lang="el-GR"/>
          </a:p>
        </p:txBody>
      </p:sp>
    </p:spTree>
    <p:extLst>
      <p:ext uri="{BB962C8B-B14F-4D97-AF65-F5344CB8AC3E}">
        <p14:creationId xmlns:p14="http://schemas.microsoft.com/office/powerpoint/2010/main" val="3972298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4</a:t>
            </a:fld>
            <a:endParaRPr lang="el-GR"/>
          </a:p>
        </p:txBody>
      </p:sp>
    </p:spTree>
    <p:extLst>
      <p:ext uri="{BB962C8B-B14F-4D97-AF65-F5344CB8AC3E}">
        <p14:creationId xmlns:p14="http://schemas.microsoft.com/office/powerpoint/2010/main" val="2754139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5</a:t>
            </a:fld>
            <a:endParaRPr lang="el-GR"/>
          </a:p>
        </p:txBody>
      </p:sp>
    </p:spTree>
    <p:extLst>
      <p:ext uri="{BB962C8B-B14F-4D97-AF65-F5344CB8AC3E}">
        <p14:creationId xmlns:p14="http://schemas.microsoft.com/office/powerpoint/2010/main" val="271134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6</a:t>
            </a:fld>
            <a:endParaRPr lang="el-GR"/>
          </a:p>
        </p:txBody>
      </p:sp>
    </p:spTree>
    <p:extLst>
      <p:ext uri="{BB962C8B-B14F-4D97-AF65-F5344CB8AC3E}">
        <p14:creationId xmlns:p14="http://schemas.microsoft.com/office/powerpoint/2010/main" val="3471553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7</a:t>
            </a:fld>
            <a:endParaRPr lang="el-GR"/>
          </a:p>
        </p:txBody>
      </p:sp>
    </p:spTree>
    <p:extLst>
      <p:ext uri="{BB962C8B-B14F-4D97-AF65-F5344CB8AC3E}">
        <p14:creationId xmlns:p14="http://schemas.microsoft.com/office/powerpoint/2010/main" val="512766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8</a:t>
            </a:fld>
            <a:endParaRPr lang="el-GR"/>
          </a:p>
        </p:txBody>
      </p:sp>
    </p:spTree>
    <p:extLst>
      <p:ext uri="{BB962C8B-B14F-4D97-AF65-F5344CB8AC3E}">
        <p14:creationId xmlns:p14="http://schemas.microsoft.com/office/powerpoint/2010/main" val="509899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B5933CC8-0B4C-4E81-9233-4F0837999114}" type="slidenum">
              <a:rPr lang="el-GR"/>
              <a:t>9</a:t>
            </a:fld>
            <a:endParaRPr lang="el-GR"/>
          </a:p>
        </p:txBody>
      </p:sp>
    </p:spTree>
    <p:extLst>
      <p:ext uri="{BB962C8B-B14F-4D97-AF65-F5344CB8AC3E}">
        <p14:creationId xmlns:p14="http://schemas.microsoft.com/office/powerpoint/2010/main" val="275074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l-GR" dirty="0"/>
              <a:t>Στυλ κύριου τίτλου</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914613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20279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dirty="0"/>
              <a:t>Στυλ κύριου τίτλου</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732083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idx="1"/>
          </p:nvPr>
        </p:nvSpPr>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10"/>
          </p:nvPr>
        </p:nvSpPr>
        <p:spPr/>
        <p:txBody>
          <a:bodyPr/>
          <a:lstStyle/>
          <a:p>
            <a:fld id="{8526F0F3-3C53-41BC-8FFD-0BFB6DD91672}" type="datetimeFigureOut">
              <a:rPr lang="el-GR" smtClean="0"/>
              <a:t>27/1/2017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85667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l-GR" dirty="0"/>
              <a:t>Στυλ κύριου τίτλου</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dirty="0"/>
              <a:t>Επεξεργασία στυλ υποδείγματος κειμένου</a:t>
            </a:r>
          </a:p>
        </p:txBody>
      </p:sp>
      <p:sp>
        <p:nvSpPr>
          <p:cNvPr id="4" name="Date Placeholder 3"/>
          <p:cNvSpPr>
            <a:spLocks noGrp="1"/>
          </p:cNvSpPr>
          <p:nvPr>
            <p:ph type="dt" sz="half" idx="10"/>
          </p:nvPr>
        </p:nvSpPr>
        <p:spPr/>
        <p:txBody>
          <a:bodyPr/>
          <a:lstStyle/>
          <a:p>
            <a:fld id="{8526F0F3-3C53-41BC-8FFD-0BFB6DD91672}" type="datetimeFigureOut">
              <a:rPr lang="el-GR" smtClean="0"/>
              <a:t>27/1/2017</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279751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Date Placeholder 4"/>
          <p:cNvSpPr>
            <a:spLocks noGrp="1"/>
          </p:cNvSpPr>
          <p:nvPr>
            <p:ph type="dt" sz="half" idx="10"/>
          </p:nvPr>
        </p:nvSpPr>
        <p:spPr/>
        <p:txBody>
          <a:bodyPr/>
          <a:lstStyle/>
          <a:p>
            <a:fld id="{8526F0F3-3C53-41BC-8FFD-0BFB6DD91672}" type="datetimeFigureOut">
              <a:rPr lang="el-GR" smtClean="0"/>
              <a:t>27/1/2017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50833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dirty="0"/>
              <a:t>Στυλ κύριου τίτλου</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4" name="Content Placeholder 3"/>
          <p:cNvSpPr>
            <a:spLocks noGrp="1"/>
          </p:cNvSpPr>
          <p:nvPr>
            <p:ph sz="half" idx="2"/>
          </p:nvPr>
        </p:nvSpPr>
        <p:spPr>
          <a:xfrm>
            <a:off x="839788" y="2505075"/>
            <a:ext cx="5157787" cy="368458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Επεξεργασία στυλ υποδείγματος κειμένου</a:t>
            </a:r>
          </a:p>
        </p:txBody>
      </p:sp>
      <p:sp>
        <p:nvSpPr>
          <p:cNvPr id="6" name="Content Placeholder 5"/>
          <p:cNvSpPr>
            <a:spLocks noGrp="1"/>
          </p:cNvSpPr>
          <p:nvPr>
            <p:ph sz="quarter" idx="4"/>
          </p:nvPr>
        </p:nvSpPr>
        <p:spPr>
          <a:xfrm>
            <a:off x="6172200" y="2505075"/>
            <a:ext cx="5183188" cy="368458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7" name="Date Placeholder 6"/>
          <p:cNvSpPr>
            <a:spLocks noGrp="1"/>
          </p:cNvSpPr>
          <p:nvPr>
            <p:ph type="dt" sz="half" idx="10"/>
          </p:nvPr>
        </p:nvSpPr>
        <p:spPr/>
        <p:txBody>
          <a:bodyPr/>
          <a:lstStyle/>
          <a:p>
            <a:fld id="{8526F0F3-3C53-41BC-8FFD-0BFB6DD91672}" type="datetimeFigureOut">
              <a:rPr lang="el-GR" smtClean="0"/>
              <a:t>27/1/2017</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70969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Στυλ κύριου τίτλου</a:t>
            </a:r>
            <a:endParaRPr lang="en-US" dirty="0"/>
          </a:p>
        </p:txBody>
      </p:sp>
      <p:sp>
        <p:nvSpPr>
          <p:cNvPr id="3" name="Date Placeholder 2"/>
          <p:cNvSpPr>
            <a:spLocks noGrp="1"/>
          </p:cNvSpPr>
          <p:nvPr>
            <p:ph type="dt" sz="half" idx="10"/>
          </p:nvPr>
        </p:nvSpPr>
        <p:spPr/>
        <p:txBody>
          <a:bodyPr/>
          <a:lstStyle/>
          <a:p>
            <a:fld id="{8526F0F3-3C53-41BC-8FFD-0BFB6DD91672}" type="datetimeFigureOut">
              <a:rPr lang="el-GR" smtClean="0"/>
              <a:t>27/1/2017</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13240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6F0F3-3C53-41BC-8FFD-0BFB6DD91672}" type="datetimeFigureOut">
              <a:rPr lang="el-GR" smtClean="0"/>
              <a:t>27/1/2017</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40801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dirty="0"/>
              <a:t>Στυλ κύριου τίτλου</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27/1/2017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029608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dirty="0"/>
              <a:t>Στυλ κύριου τίτλου</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a:t>Επεξεργασία στυλ υποδείγματος κειμένου</a:t>
            </a:r>
          </a:p>
        </p:txBody>
      </p:sp>
      <p:sp>
        <p:nvSpPr>
          <p:cNvPr id="5" name="Date Placeholder 4"/>
          <p:cNvSpPr>
            <a:spLocks noGrp="1"/>
          </p:cNvSpPr>
          <p:nvPr>
            <p:ph type="dt" sz="half" idx="10"/>
          </p:nvPr>
        </p:nvSpPr>
        <p:spPr/>
        <p:txBody>
          <a:bodyPr/>
          <a:lstStyle/>
          <a:p>
            <a:fld id="{8526F0F3-3C53-41BC-8FFD-0BFB6DD91672}" type="datetimeFigureOut">
              <a:rPr lang="el-GR" smtClean="0"/>
              <a:t>27/1/2017</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1D45B6D-1AE9-4C4D-AC38-C455C96DF37A}" type="slidenum">
              <a:rPr lang="el-GR" smtClean="0"/>
              <a:t>‹#›</a:t>
            </a:fld>
            <a:endParaRPr lang="el-GR"/>
          </a:p>
        </p:txBody>
      </p:sp>
    </p:spTree>
    <p:extLst>
      <p:ext uri="{BB962C8B-B14F-4D97-AF65-F5344CB8AC3E}">
        <p14:creationId xmlns:p14="http://schemas.microsoft.com/office/powerpoint/2010/main" val="3310374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dirty="0"/>
              <a:t>Στυλ κύριου τίτλου</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6F0F3-3C53-41BC-8FFD-0BFB6DD91672}" type="datetimeFigureOut">
              <a:rPr lang="el-GR" smtClean="0"/>
              <a:t>27/1/2017</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5B6D-1AE9-4C4D-AC38-C455C96DF37A}" type="slidenum">
              <a:rPr lang="el-GR" smtClean="0"/>
              <a:t>‹#›</a:t>
            </a:fld>
            <a:endParaRPr lang="el-GR"/>
          </a:p>
        </p:txBody>
      </p:sp>
    </p:spTree>
    <p:extLst>
      <p:ext uri="{BB962C8B-B14F-4D97-AF65-F5344CB8AC3E}">
        <p14:creationId xmlns:p14="http://schemas.microsoft.com/office/powerpoint/2010/main" val="25560655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6" name="TextBox 5"/>
          <p:cNvSpPr txBox="1"/>
          <p:nvPr/>
        </p:nvSpPr>
        <p:spPr>
          <a:xfrm>
            <a:off x="2590800" y="1104900"/>
            <a:ext cx="6708064" cy="4401205"/>
          </a:xfrm>
          <a:prstGeom prst="rect">
            <a:avLst/>
          </a:prstGeom>
        </p:spPr>
        <p:txBody>
          <a:bodyPr rtlCol="0">
            <a:spAutoFit/>
          </a:bodyPr>
          <a:lstStyle/>
          <a:p>
            <a:pPr algn="ctr"/>
            <a:r>
              <a:rPr lang="el-GR" sz="4000" b="1" i="1" dirty="0">
                <a:latin typeface="Calibri Light"/>
              </a:rPr>
              <a:t>Project Α' Γενικού Λυκείου </a:t>
            </a:r>
            <a:r>
              <a:rPr lang="el-GR" sz="4000" b="1" i="1" dirty="0" err="1">
                <a:latin typeface="Calibri Light"/>
              </a:rPr>
              <a:t>Κρανιδίου</a:t>
            </a:r>
            <a:r>
              <a:rPr lang="el-GR" sz="4000" b="1" i="1" dirty="0">
                <a:latin typeface="Calibri Light"/>
              </a:rPr>
              <a:t>​</a:t>
            </a:r>
            <a:r>
              <a:rPr lang="el-GR" dirty="0">
                <a:latin typeface="Calibri Light"/>
              </a:rPr>
              <a:t/>
            </a:r>
            <a:br>
              <a:rPr lang="el-GR" dirty="0">
                <a:latin typeface="Calibri Light"/>
              </a:rPr>
            </a:br>
            <a:r>
              <a:rPr lang="el-GR" sz="4000" b="1" i="1" dirty="0">
                <a:latin typeface="Calibri Light"/>
              </a:rPr>
              <a:t>2016-2017​</a:t>
            </a:r>
            <a:r>
              <a:rPr lang="el-GR" dirty="0">
                <a:latin typeface="Calibri Light"/>
              </a:rPr>
              <a:t/>
            </a:r>
            <a:br>
              <a:rPr lang="el-GR" dirty="0">
                <a:latin typeface="Calibri Light"/>
              </a:rPr>
            </a:br>
            <a:r>
              <a:rPr lang="el-GR" sz="4000" b="1" i="1" dirty="0">
                <a:latin typeface="Calibri Light"/>
              </a:rPr>
              <a:t>Θέμα: "Οι υπερτροφές των Αρχαίων Ελλήνων"​</a:t>
            </a:r>
            <a:r>
              <a:rPr lang="el-GR" dirty="0">
                <a:latin typeface="Calibri Light"/>
              </a:rPr>
              <a:t/>
            </a:r>
            <a:br>
              <a:rPr lang="el-GR" dirty="0">
                <a:latin typeface="Calibri Light"/>
              </a:rPr>
            </a:br>
            <a:r>
              <a:rPr lang="el-GR" sz="4000" b="1" i="1" dirty="0">
                <a:latin typeface="Calibri Light"/>
              </a:rPr>
              <a:t>Υπεύθυνη καθηγήτρια: Μαρία Λιώση</a:t>
            </a:r>
            <a:r>
              <a:rPr lang="el-GR" sz="4000" dirty="0">
                <a:latin typeface="Calibri Light"/>
              </a:rPr>
              <a:t>​</a:t>
            </a:r>
            <a:endParaRPr lang="el-GR" sz="4000" dirty="0">
              <a:solidFill>
                <a:srgbClr val="000000"/>
              </a:solidFill>
              <a:latin typeface="Calibri Light"/>
            </a:endParaRPr>
          </a:p>
        </p:txBody>
      </p:sp>
    </p:spTree>
    <p:extLst>
      <p:ext uri="{BB962C8B-B14F-4D97-AF65-F5344CB8AC3E}">
        <p14:creationId xmlns:p14="http://schemas.microsoft.com/office/powerpoint/2010/main" val="2325122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1950" y="1628775"/>
            <a:ext cx="11469261" cy="4524315"/>
          </a:xfrm>
          <a:prstGeom prst="rect">
            <a:avLst/>
          </a:prstGeom>
        </p:spPr>
        <p:txBody>
          <a:bodyPr rtlCol="0">
            <a:spAutoFit/>
          </a:bodyPr>
          <a:lstStyle/>
          <a:p>
            <a:pPr algn="ctr"/>
            <a:r>
              <a:rPr lang="el-GR" sz="3200" i="1" dirty="0">
                <a:latin typeface="Arial"/>
              </a:rPr>
              <a:t>Η κουμαριά είναι ένα από τα ωραιότερα φυτά της ελληνικής χλωρίδας. Είναι μεσογειακό είδος, αρκετά διαδεδομένο σε όλες τις χώρες της Μεσογείου. Την συναντάμε σε </a:t>
            </a:r>
            <a:r>
              <a:rPr lang="el-GR" sz="3200" i="1" dirty="0" err="1">
                <a:latin typeface="Arial"/>
              </a:rPr>
              <a:t>θαμνώνες</a:t>
            </a:r>
            <a:r>
              <a:rPr lang="el-GR" sz="3200" i="1" dirty="0">
                <a:latin typeface="Arial"/>
              </a:rPr>
              <a:t> και δάση, σε ξηρές και πετρώδεις πλαγιές. Επειδή θεωρείτε άριστο καλλωπιστικό φυτό έχει μεταφερθεί σε όλο τον κόσμο.  Είναι αειθαλές φυτό στην Ελλάδα είναι συνήθως θάμνος που μπορεί να φτάσει μέχρι τα 3 μέτρα, αλλά στις άλλες χώρες γίνεται δέντρο-ειδικά αυτά που χρησιμοποιούν ως καλλωπιστικό φυτό- που μπορεί να φτάσει και τα 10 μέτρα ύψος.</a:t>
            </a:r>
            <a:endParaRPr lang="el-GR" sz="3200" i="1" dirty="0">
              <a:solidFill>
                <a:srgbClr val="000000"/>
              </a:solidFill>
              <a:latin typeface="Arial"/>
            </a:endParaRPr>
          </a:p>
        </p:txBody>
      </p:sp>
      <p:sp>
        <p:nvSpPr>
          <p:cNvPr id="3" name="TextBox 2"/>
          <p:cNvSpPr txBox="1"/>
          <p:nvPr/>
        </p:nvSpPr>
        <p:spPr>
          <a:xfrm>
            <a:off x="3467100" y="428625"/>
            <a:ext cx="4638907" cy="707886"/>
          </a:xfrm>
          <a:prstGeom prst="rect">
            <a:avLst/>
          </a:prstGeom>
        </p:spPr>
        <p:txBody>
          <a:bodyPr rtlCol="0">
            <a:spAutoFit/>
          </a:bodyPr>
          <a:lstStyle/>
          <a:p>
            <a:pPr algn="ctr"/>
            <a:r>
              <a:rPr lang="el-GR" sz="4000" b="1" i="1" u="sng" dirty="0"/>
              <a:t>ΤΑ ΚΟΥΜΑΡΑ</a:t>
            </a:r>
          </a:p>
        </p:txBody>
      </p:sp>
    </p:spTree>
    <p:extLst>
      <p:ext uri="{BB962C8B-B14F-4D97-AF65-F5344CB8AC3E}">
        <p14:creationId xmlns:p14="http://schemas.microsoft.com/office/powerpoint/2010/main" val="4153324425"/>
      </p:ext>
    </p:extLst>
  </p:cSld>
  <p:clrMapOvr>
    <a:masterClrMapping/>
  </p:clrMapOvr>
  <mc:AlternateContent xmlns:mc="http://schemas.openxmlformats.org/markup-compatibility/2006" xmlns:p14="http://schemas.microsoft.com/office/powerpoint/2010/main">
    <mc:Choice Requires="p14">
      <p:transition spd="slow" p14:dur="4000">
        <p:push/>
      </p:transition>
    </mc:Choice>
    <mc:Fallback xmlns="">
      <p:transition spd="slow">
        <p:push/>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k121.jpg"/>
          <p:cNvPicPr>
            <a:picLocks noChangeAspect="1"/>
          </p:cNvPicPr>
          <p:nvPr/>
        </p:nvPicPr>
        <p:blipFill>
          <a:blip r:embed="rId3"/>
          <a:stretch>
            <a:fillRect/>
          </a:stretch>
        </p:blipFill>
        <p:spPr>
          <a:xfrm>
            <a:off x="657225" y="133350"/>
            <a:ext cx="10745788" cy="6615112"/>
          </a:xfrm>
          <a:prstGeom prst="rect">
            <a:avLst/>
          </a:prstGeom>
        </p:spPr>
      </p:pic>
    </p:spTree>
    <p:extLst>
      <p:ext uri="{BB962C8B-B14F-4D97-AF65-F5344CB8AC3E}">
        <p14:creationId xmlns:p14="http://schemas.microsoft.com/office/powerpoint/2010/main" val="473264925"/>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i="1" u="sng" dirty="0"/>
              <a:t>ΠΕΡΙΓΡΑΦΗ ΚΑΡΠΟΥ</a:t>
            </a:r>
            <a:r>
              <a:rPr lang="el-GR" b="1" i="1" dirty="0"/>
              <a:t> </a:t>
            </a:r>
            <a:endParaRPr lang="el-GR" b="1" i="1" u="sng" dirty="0">
              <a:solidFill>
                <a:srgbClr val="000000"/>
              </a:solidFill>
              <a:latin typeface="Calibri Light"/>
            </a:endParaRPr>
          </a:p>
        </p:txBody>
      </p:sp>
      <p:sp>
        <p:nvSpPr>
          <p:cNvPr id="3" name="TextBox 2"/>
          <p:cNvSpPr txBox="1"/>
          <p:nvPr/>
        </p:nvSpPr>
        <p:spPr>
          <a:xfrm>
            <a:off x="334886" y="1190625"/>
            <a:ext cx="11606289" cy="5632450"/>
          </a:xfrm>
          <a:prstGeom prst="rect">
            <a:avLst/>
          </a:prstGeom>
        </p:spPr>
        <p:txBody>
          <a:bodyPr rtlCol="0">
            <a:spAutoFit/>
          </a:bodyPr>
          <a:lstStyle/>
          <a:p>
            <a:pPr algn="ctr"/>
            <a:endParaRPr lang="el-GR" sz="2400" b="1">
              <a:latin typeface="Arial"/>
              <a:cs typeface="Arial"/>
            </a:endParaRPr>
          </a:p>
          <a:p>
            <a:pPr algn="ctr"/>
            <a:endParaRPr lang="el-GR" sz="2400" b="1" dirty="0">
              <a:latin typeface="Arial"/>
              <a:cs typeface="Arial"/>
            </a:endParaRPr>
          </a:p>
          <a:p>
            <a:pPr algn="just"/>
            <a:r>
              <a:rPr lang="el-GR" sz="2400" i="1" dirty="0">
                <a:latin typeface="Arial"/>
                <a:cs typeface="Arial"/>
              </a:rPr>
              <a:t>Πολλαπλασιάζεται με σπόρους που πέφτουν από τους καρπούς της στο έδαφος.</a:t>
            </a:r>
          </a:p>
          <a:p>
            <a:pPr algn="just"/>
            <a:r>
              <a:rPr lang="el-GR" sz="2400" i="1" dirty="0" err="1">
                <a:latin typeface="Arial"/>
                <a:cs typeface="Arial"/>
              </a:rPr>
              <a:t>Γι</a:t>
            </a:r>
            <a:r>
              <a:rPr lang="el-GR" sz="2400" i="1" dirty="0">
                <a:latin typeface="Arial"/>
                <a:cs typeface="Arial"/>
              </a:rPr>
              <a:t> 'αυτό θα παρατηρήσει κανείς ότι σε σημεία που είναι κουμαριές γύρω από το φυτό υπάρχουν πολλά μικρά φυτά. Για να αναπτυχθεί χρειάζεται ήλιο. Tα κούμαρα ωριμάζουν ένα περίπου χρόνο μετά την ανθοφορία τους. Έτσι μπορούμε να δούμε πάνω στο δέντρο την ίδια στιγμή άγουρους και ώριμους καρπούς, αλλά και λουλούδια. Ένα εσπεριδοειδές που το κάνει αυτό είναι η πορτοκαλιά, ποικιλία </a:t>
            </a:r>
            <a:r>
              <a:rPr lang="el-GR" sz="2400" i="1" dirty="0" err="1">
                <a:latin typeface="Arial"/>
                <a:cs typeface="Arial"/>
              </a:rPr>
              <a:t>Valencia.Τα</a:t>
            </a:r>
            <a:r>
              <a:rPr lang="el-GR" sz="2400" i="1" dirty="0">
                <a:latin typeface="Arial"/>
                <a:cs typeface="Arial"/>
              </a:rPr>
              <a:t> άνθη της είναι συνήθως λευκά και πιο σπάνια κόκκινα, τα οποία κρέμονται σε ταξιανθίες. Μοιάζουν με καμπανούλες, και ανθίζουν δύο φορές το χρόνο (Μάιο και Σεπτέμβριο). Ο καρπός της είναι σαρκώδης ρόγα, μεγέθους 1-2 εκ , ο οποίος, πριν ωριμάσει είναι κίτρινος και με την ωρίμανση μετατρέπεται σε κατακόκκινο. Η επιφάνεια του καρπού είναι άγρια-κοκκώδης και θα ωριμάζει τη στιγμή που αρχίζει η ανθοφορία για την επόμενη καρποφορία. Περιέχουν αρκετή ποσότητα σπόρων στο εσωτερικό τους.</a:t>
            </a:r>
          </a:p>
        </p:txBody>
      </p:sp>
    </p:spTree>
    <p:extLst>
      <p:ext uri="{BB962C8B-B14F-4D97-AF65-F5344CB8AC3E}">
        <p14:creationId xmlns:p14="http://schemas.microsoft.com/office/powerpoint/2010/main" val="2431878847"/>
      </p:ext>
    </p:extLst>
  </p:cSld>
  <p:clrMapOvr>
    <a:masterClrMapping/>
  </p:clrMapOvr>
  <mc:AlternateContent xmlns:mc="http://schemas.openxmlformats.org/markup-compatibility/2006" xmlns:p14="http://schemas.microsoft.com/office/powerpoint/2010/main">
    <mc:Choice Requires="p14">
      <p:transition spd="slow" p14:dur="4000">
        <p:cut/>
      </p:transition>
    </mc:Choice>
    <mc:Fallback xmlns="">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untitled.png"/>
          <p:cNvPicPr>
            <a:picLocks noChangeAspect="1"/>
          </p:cNvPicPr>
          <p:nvPr/>
        </p:nvPicPr>
        <p:blipFill>
          <a:blip r:embed="rId3"/>
          <a:stretch>
            <a:fillRect/>
          </a:stretch>
        </p:blipFill>
        <p:spPr>
          <a:xfrm>
            <a:off x="1188070" y="57150"/>
            <a:ext cx="9687893" cy="6691313"/>
          </a:xfrm>
          <a:prstGeom prst="rect">
            <a:avLst/>
          </a:prstGeom>
        </p:spPr>
      </p:pic>
      <p:sp>
        <p:nvSpPr>
          <p:cNvPr id="2" name="Τίτλος 1"/>
          <p:cNvSpPr>
            <a:spLocks noGrp="1"/>
          </p:cNvSpPr>
          <p:nvPr>
            <p:ph type="title"/>
          </p:nvPr>
        </p:nvSpPr>
        <p:spPr/>
        <p:txBody>
          <a:bodyPr>
            <a:normAutofit fontScale="90000"/>
          </a:bodyPr>
          <a:lstStyle/>
          <a:p>
            <a:pPr algn="ct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b="1" dirty="0">
                <a:solidFill>
                  <a:srgbClr val="000000"/>
                </a:solidFill>
              </a:rPr>
              <a:t>4η ΟΜΑΔΑ:</a:t>
            </a:r>
            <a:r>
              <a:rPr lang="el-GR" b="1" dirty="0"/>
              <a:t/>
            </a:r>
            <a:br>
              <a:rPr lang="el-GR" b="1" dirty="0"/>
            </a:br>
            <a:r>
              <a:rPr lang="el-GR" b="1" dirty="0"/>
              <a:t/>
            </a:r>
            <a:br>
              <a:rPr lang="el-GR" b="1" dirty="0"/>
            </a:br>
            <a:r>
              <a:rPr lang="el-GR" b="1" dirty="0"/>
              <a:t/>
            </a:r>
            <a:br>
              <a:rPr lang="el-GR" b="1" dirty="0"/>
            </a:br>
            <a:r>
              <a:rPr lang="el-GR" b="1" dirty="0">
                <a:solidFill>
                  <a:srgbClr val="000000"/>
                </a:solidFill>
              </a:rPr>
              <a:t>"</a:t>
            </a:r>
            <a:r>
              <a:rPr lang="el-GR" b="1" dirty="0">
                <a:solidFill>
                  <a:srgbClr val="000000"/>
                </a:solidFill>
                <a:latin typeface="Calibri Light"/>
              </a:rPr>
              <a:t>Τα πήρα στην </a:t>
            </a:r>
            <a:r>
              <a:rPr lang="el-GR" b="1" dirty="0" err="1">
                <a:solidFill>
                  <a:srgbClr val="000000"/>
                </a:solidFill>
                <a:latin typeface="Calibri Light"/>
              </a:rPr>
              <a:t>κράνα</a:t>
            </a:r>
            <a:r>
              <a:rPr lang="el-GR" b="1" dirty="0">
                <a:solidFill>
                  <a:srgbClr val="000000"/>
                </a:solidFill>
                <a:latin typeface="Calibri Light"/>
              </a:rPr>
              <a:t>":</a:t>
            </a:r>
            <a:r>
              <a:rPr lang="el-GR" dirty="0">
                <a:latin typeface="Calibri Light"/>
              </a:rPr>
              <a:t/>
            </a:r>
            <a:br>
              <a:rPr lang="el-GR" dirty="0">
                <a:latin typeface="Calibri Light"/>
              </a:rPr>
            </a:br>
            <a:r>
              <a:rPr lang="el-GR" b="1" dirty="0">
                <a:solidFill>
                  <a:srgbClr val="000000"/>
                </a:solidFill>
                <a:latin typeface="Calibri Light"/>
              </a:rPr>
              <a:t>Αλίκη Ρόζου</a:t>
            </a:r>
            <a:r>
              <a:rPr lang="el-GR" dirty="0">
                <a:latin typeface="Calibri Light"/>
              </a:rPr>
              <a:t/>
            </a:r>
            <a:br>
              <a:rPr lang="el-GR" dirty="0">
                <a:latin typeface="Calibri Light"/>
              </a:rPr>
            </a:br>
            <a:r>
              <a:rPr lang="el-GR" b="1" dirty="0">
                <a:solidFill>
                  <a:srgbClr val="000000"/>
                </a:solidFill>
                <a:latin typeface="Calibri Light"/>
              </a:rPr>
              <a:t>Μελένια Πουρή</a:t>
            </a:r>
            <a:r>
              <a:rPr lang="el-GR" dirty="0">
                <a:latin typeface="Calibri Light"/>
              </a:rPr>
              <a:t/>
            </a:r>
            <a:br>
              <a:rPr lang="el-GR" dirty="0">
                <a:latin typeface="Calibri Light"/>
              </a:rPr>
            </a:br>
            <a:r>
              <a:rPr lang="el-GR" b="1" dirty="0" err="1">
                <a:solidFill>
                  <a:srgbClr val="000000"/>
                </a:solidFill>
                <a:latin typeface="Calibri Light"/>
              </a:rPr>
              <a:t>Βάσια</a:t>
            </a:r>
            <a:r>
              <a:rPr lang="el-GR" b="1" dirty="0">
                <a:solidFill>
                  <a:srgbClr val="000000"/>
                </a:solidFill>
                <a:latin typeface="Calibri Light"/>
              </a:rPr>
              <a:t> Πέτρου</a:t>
            </a:r>
            <a:r>
              <a:rPr lang="el-GR" dirty="0">
                <a:latin typeface="Calibri Light"/>
              </a:rPr>
              <a:t/>
            </a:r>
            <a:br>
              <a:rPr lang="el-GR" dirty="0">
                <a:latin typeface="Calibri Light"/>
              </a:rPr>
            </a:br>
            <a:r>
              <a:rPr lang="el-GR" b="1" dirty="0" err="1">
                <a:solidFill>
                  <a:srgbClr val="000000"/>
                </a:solidFill>
                <a:latin typeface="Calibri Light"/>
              </a:rPr>
              <a:t>Αντωλένα</a:t>
            </a:r>
            <a:r>
              <a:rPr lang="el-GR" b="1" dirty="0">
                <a:solidFill>
                  <a:srgbClr val="000000"/>
                </a:solidFill>
                <a:latin typeface="Calibri Light"/>
              </a:rPr>
              <a:t> Μπάζου</a:t>
            </a:r>
            <a:r>
              <a:rPr lang="el-GR" dirty="0">
                <a:latin typeface="Calibri Light"/>
              </a:rPr>
              <a:t/>
            </a:r>
            <a:br>
              <a:rPr lang="el-GR" dirty="0">
                <a:latin typeface="Calibri Light"/>
              </a:rPr>
            </a:br>
            <a:r>
              <a:rPr lang="el-GR" b="1" dirty="0">
                <a:solidFill>
                  <a:srgbClr val="000000"/>
                </a:solidFill>
                <a:latin typeface="Calibri Light"/>
              </a:rPr>
              <a:t>Παρασκευή Παπουτσή</a:t>
            </a:r>
            <a:r>
              <a:rPr lang="el-GR" dirty="0">
                <a:latin typeface="Calibri Light"/>
              </a:rPr>
              <a:t/>
            </a:r>
            <a:br>
              <a:rPr lang="el-GR" dirty="0">
                <a:latin typeface="Calibri Light"/>
              </a:rPr>
            </a:br>
            <a:r>
              <a:rPr lang="el-GR" b="1" dirty="0">
                <a:solidFill>
                  <a:srgbClr val="000000"/>
                </a:solidFill>
                <a:latin typeface="Calibri Light"/>
              </a:rPr>
              <a:t>Τίνα Παναγιώτα</a:t>
            </a:r>
            <a:r>
              <a:rPr lang="el-GR" dirty="0">
                <a:latin typeface="Calibri Light"/>
              </a:rPr>
              <a:t/>
            </a:r>
            <a:br>
              <a:rPr lang="el-GR" dirty="0">
                <a:latin typeface="Calibri Light"/>
              </a:rPr>
            </a:br>
            <a:r>
              <a:rPr lang="el-GR" dirty="0">
                <a:solidFill>
                  <a:srgbClr val="000000"/>
                </a:solidFill>
                <a:latin typeface="Calibri Light"/>
              </a:rPr>
              <a:t> </a:t>
            </a:r>
          </a:p>
        </p:txBody>
      </p:sp>
    </p:spTree>
    <p:extLst>
      <p:ext uri="{BB962C8B-B14F-4D97-AF65-F5344CB8AC3E}">
        <p14:creationId xmlns:p14="http://schemas.microsoft.com/office/powerpoint/2010/main" val="4195021237"/>
      </p:ext>
    </p:extLst>
  </p:cSld>
  <p:clrMapOvr>
    <a:masterClrMapping/>
  </p:clrMapOvr>
  <mc:AlternateContent xmlns:mc="http://schemas.openxmlformats.org/markup-compatibility/2006" xmlns:p14="http://schemas.microsoft.com/office/powerpoint/2010/main">
    <mc:Choice Requires="p14">
      <p:transition spd="slow" p14:dur="2750">
        <p:push dir="r"/>
      </p:transition>
    </mc:Choice>
    <mc:Fallback xmlns="">
      <p:transition spd="slow">
        <p:push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28625" y="1257300"/>
            <a:ext cx="10515600" cy="1325563"/>
          </a:xfrm>
        </p:spPr>
        <p:txBody>
          <a:bodyPr>
            <a:normAutofit fontScale="90000"/>
          </a:bodyPr>
          <a:lstStyle/>
          <a:p>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
            </a:r>
            <a:br>
              <a:rPr lang="el-GR" sz="2800" dirty="0">
                <a:latin typeface="Arial"/>
              </a:rPr>
            </a:br>
            <a:r>
              <a:rPr lang="el-GR" sz="2800" dirty="0">
                <a:latin typeface="Arial"/>
              </a:rPr>
              <a:t>Τα </a:t>
            </a:r>
            <a:r>
              <a:rPr lang="el-GR" sz="2800" dirty="0" err="1">
                <a:latin typeface="Arial"/>
              </a:rPr>
              <a:t>κράνα</a:t>
            </a:r>
            <a:r>
              <a:rPr lang="el-GR" sz="2800" dirty="0">
                <a:latin typeface="Arial"/>
              </a:rPr>
              <a:t> είναι καρποί που </a:t>
            </a:r>
            <a:br>
              <a:rPr lang="el-GR" sz="2800" dirty="0">
                <a:latin typeface="Arial"/>
              </a:rPr>
            </a:br>
            <a:r>
              <a:rPr lang="el-GR" sz="2800" dirty="0">
                <a:latin typeface="Arial"/>
              </a:rPr>
              <a:t>χρησιμοποιούνται </a:t>
            </a:r>
            <a:br>
              <a:rPr lang="el-GR" sz="2800" dirty="0">
                <a:latin typeface="Arial"/>
              </a:rPr>
            </a:br>
            <a:r>
              <a:rPr lang="el-GR" sz="2800" dirty="0">
                <a:latin typeface="Arial"/>
              </a:rPr>
              <a:t>από την αρχαιότητα για</a:t>
            </a:r>
            <a:br>
              <a:rPr lang="el-GR" sz="2800" dirty="0">
                <a:latin typeface="Arial"/>
              </a:rPr>
            </a:br>
            <a:r>
              <a:rPr lang="el-GR" sz="2800" dirty="0">
                <a:latin typeface="Arial"/>
              </a:rPr>
              <a:t> φαρμακευτικούς σκοπούς ιδίως</a:t>
            </a:r>
            <a:br>
              <a:rPr lang="el-GR" sz="2800" dirty="0">
                <a:latin typeface="Arial"/>
              </a:rPr>
            </a:br>
            <a:r>
              <a:rPr lang="el-GR" sz="2800" dirty="0">
                <a:latin typeface="Arial"/>
              </a:rPr>
              <a:t> για αντιμετώπιση καρδιαγγειακών παθήσεων,</a:t>
            </a:r>
            <a:br>
              <a:rPr lang="el-GR" sz="2800" dirty="0">
                <a:latin typeface="Arial"/>
              </a:rPr>
            </a:br>
            <a:r>
              <a:rPr lang="el-GR" sz="2800" dirty="0">
                <a:latin typeface="Arial"/>
              </a:rPr>
              <a:t> παθήσεων του </a:t>
            </a:r>
            <a:r>
              <a:rPr lang="el-GR" sz="2800" dirty="0" err="1">
                <a:latin typeface="Arial"/>
              </a:rPr>
              <a:t>γαστερο</a:t>
            </a:r>
            <a:r>
              <a:rPr lang="el-GR" sz="2800" dirty="0">
                <a:latin typeface="Arial"/>
              </a:rPr>
              <a:t>-εντερικού συστήματος, </a:t>
            </a:r>
            <a:br>
              <a:rPr lang="el-GR" sz="2800" dirty="0">
                <a:latin typeface="Arial"/>
              </a:rPr>
            </a:br>
            <a:r>
              <a:rPr lang="el-GR" sz="2800" dirty="0">
                <a:latin typeface="Arial"/>
              </a:rPr>
              <a:t>για αντιμετώπιση της δυσπεψίας,</a:t>
            </a:r>
            <a:br>
              <a:rPr lang="el-GR" sz="2800" dirty="0">
                <a:latin typeface="Arial"/>
              </a:rPr>
            </a:br>
            <a:r>
              <a:rPr lang="el-GR" sz="2800" dirty="0">
                <a:latin typeface="Arial"/>
              </a:rPr>
              <a:t> αλλά και σαν τονωτικό μετά </a:t>
            </a:r>
            <a:br>
              <a:rPr lang="el-GR" sz="2800" dirty="0">
                <a:latin typeface="Arial"/>
              </a:rPr>
            </a:br>
            <a:r>
              <a:rPr lang="el-GR" sz="2800" dirty="0">
                <a:latin typeface="Arial"/>
              </a:rPr>
              <a:t>από κοπιαστικές </a:t>
            </a:r>
            <a:r>
              <a:rPr lang="el-GR" sz="2800" dirty="0" err="1">
                <a:latin typeface="Arial"/>
              </a:rPr>
              <a:t>εργασίες.Η</a:t>
            </a:r>
            <a:r>
              <a:rPr lang="el-GR" sz="2800" dirty="0">
                <a:latin typeface="Arial"/>
              </a:rPr>
              <a:t> κρανία</a:t>
            </a:r>
            <a:br>
              <a:rPr lang="el-GR" sz="2800" dirty="0">
                <a:latin typeface="Arial"/>
              </a:rPr>
            </a:br>
            <a:r>
              <a:rPr lang="el-GR" sz="2800" dirty="0">
                <a:latin typeface="Arial"/>
              </a:rPr>
              <a:t> ανθίζει ενωρίς τον χειμώνα </a:t>
            </a:r>
            <a:br>
              <a:rPr lang="el-GR" sz="2800" dirty="0">
                <a:latin typeface="Arial"/>
              </a:rPr>
            </a:br>
            <a:r>
              <a:rPr lang="el-GR" sz="2800" dirty="0">
                <a:latin typeface="Arial"/>
              </a:rPr>
              <a:t>(Ιανουάριο- Φεβρουάριο) πριν </a:t>
            </a:r>
            <a:br>
              <a:rPr lang="el-GR" sz="2800" dirty="0">
                <a:latin typeface="Arial"/>
              </a:rPr>
            </a:br>
            <a:r>
              <a:rPr lang="el-GR" sz="2800" dirty="0">
                <a:latin typeface="Arial"/>
              </a:rPr>
              <a:t>από την </a:t>
            </a:r>
            <a:r>
              <a:rPr lang="el-GR" sz="2800" dirty="0" err="1">
                <a:latin typeface="Arial"/>
              </a:rPr>
              <a:t>έκπτυξη</a:t>
            </a:r>
            <a:r>
              <a:rPr lang="el-GR" sz="2800" dirty="0">
                <a:latin typeface="Arial"/>
              </a:rPr>
              <a:t> των φύλλων </a:t>
            </a:r>
            <a:br>
              <a:rPr lang="el-GR" sz="2800" dirty="0">
                <a:latin typeface="Arial"/>
              </a:rPr>
            </a:br>
            <a:r>
              <a:rPr lang="el-GR" sz="2800" dirty="0">
                <a:latin typeface="Arial"/>
              </a:rPr>
              <a:t>τα δε άνθη της είναι μικρά </a:t>
            </a:r>
            <a:br>
              <a:rPr lang="el-GR" sz="2800" dirty="0">
                <a:latin typeface="Arial"/>
              </a:rPr>
            </a:br>
            <a:r>
              <a:rPr lang="el-GR" sz="2800" dirty="0">
                <a:latin typeface="Arial"/>
              </a:rPr>
              <a:t>και κίτρινου χρώματος. </a:t>
            </a:r>
            <a:br>
              <a:rPr lang="el-GR" sz="2800" dirty="0">
                <a:latin typeface="Arial"/>
              </a:rPr>
            </a:br>
            <a:r>
              <a:rPr lang="el-GR" sz="2800" dirty="0">
                <a:latin typeface="Arial"/>
              </a:rPr>
              <a:t>Η άνθηση της κρανιάς διαρκεί </a:t>
            </a:r>
            <a:br>
              <a:rPr lang="el-GR" sz="2800" dirty="0">
                <a:latin typeface="Arial"/>
              </a:rPr>
            </a:br>
            <a:r>
              <a:rPr lang="el-GR" sz="2800" dirty="0">
                <a:latin typeface="Arial"/>
              </a:rPr>
              <a:t>περίπου 45-50 ημέρες είναι </a:t>
            </a:r>
            <a:br>
              <a:rPr lang="el-GR" sz="2800" dirty="0">
                <a:latin typeface="Arial"/>
              </a:rPr>
            </a:br>
            <a:r>
              <a:rPr lang="el-GR" sz="2800" dirty="0">
                <a:latin typeface="Arial"/>
              </a:rPr>
              <a:t>δε πολύ όμορφο δένδρο κατά την άνθηση.</a:t>
            </a:r>
          </a:p>
        </p:txBody>
      </p:sp>
      <p:pic>
        <p:nvPicPr>
          <p:cNvPr id="3" name="Εικόνα 2" descr="θυθυθ8.png"/>
          <p:cNvPicPr>
            <a:picLocks noChangeAspect="1"/>
          </p:cNvPicPr>
          <p:nvPr/>
        </p:nvPicPr>
        <p:blipFill>
          <a:blip r:embed="rId3"/>
          <a:stretch>
            <a:fillRect/>
          </a:stretch>
        </p:blipFill>
        <p:spPr>
          <a:xfrm>
            <a:off x="7791450" y="133350"/>
            <a:ext cx="4194639" cy="5976938"/>
          </a:xfrm>
          <a:prstGeom prst="rect">
            <a:avLst/>
          </a:prstGeom>
        </p:spPr>
      </p:pic>
    </p:spTree>
    <p:extLst>
      <p:ext uri="{BB962C8B-B14F-4D97-AF65-F5344CB8AC3E}">
        <p14:creationId xmlns:p14="http://schemas.microsoft.com/office/powerpoint/2010/main" val="779883529"/>
      </p:ext>
    </p:extLst>
  </p:cSld>
  <p:clrMapOvr>
    <a:masterClrMapping/>
  </p:clrMapOvr>
  <mc:AlternateContent xmlns:mc="http://schemas.openxmlformats.org/markup-compatibility/2006" xmlns:p14="http://schemas.microsoft.com/office/powerpoint/2010/main">
    <mc:Choice Requires="p14">
      <p:transition spd="slow" p14:dur="2250">
        <p:fad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descr="terrapapers.com-cranberry-1.jpg"/>
          <p:cNvPicPr>
            <a:picLocks noChangeAspect="1"/>
          </p:cNvPicPr>
          <p:nvPr/>
        </p:nvPicPr>
        <p:blipFill>
          <a:blip r:embed="rId3"/>
          <a:stretch>
            <a:fillRect/>
          </a:stretch>
        </p:blipFill>
        <p:spPr>
          <a:xfrm>
            <a:off x="651882" y="219075"/>
            <a:ext cx="10884481" cy="6569075"/>
          </a:xfrm>
          <a:prstGeom prst="rect">
            <a:avLst/>
          </a:prstGeom>
        </p:spPr>
      </p:pic>
    </p:spTree>
    <p:extLst>
      <p:ext uri="{BB962C8B-B14F-4D97-AF65-F5344CB8AC3E}">
        <p14:creationId xmlns:p14="http://schemas.microsoft.com/office/powerpoint/2010/main" val="2115151259"/>
      </p:ext>
    </p:extLst>
  </p:cSld>
  <p:clrMapOvr>
    <a:masterClrMapping/>
  </p:clrMapOvr>
  <mc:AlternateContent xmlns:mc="http://schemas.openxmlformats.org/markup-compatibility/2006" xmlns:p14="http://schemas.microsoft.com/office/powerpoint/2010/main">
    <mc:Choice Requires="p14">
      <p:transition spd="slow" p14:dur="1750">
        <p:randomBar dir="vert"/>
      </p:transition>
    </mc:Choice>
    <mc:Fallback xmlns="">
      <p:transition spd="slow">
        <p:randomBar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9575" y="257175"/>
            <a:ext cx="11468526" cy="6001643"/>
          </a:xfrm>
          <a:prstGeom prst="rect">
            <a:avLst/>
          </a:prstGeom>
        </p:spPr>
        <p:txBody>
          <a:bodyPr rtlCol="0">
            <a:spAutoFit/>
          </a:bodyPr>
          <a:lstStyle/>
          <a:p>
            <a:r>
              <a:rPr lang="el-GR" sz="2400" dirty="0">
                <a:latin typeface="Arial"/>
              </a:rPr>
              <a:t>Τα φυτά που χρησιμοποιούνται για την φύτευση δεν πρέπει να προέρχονται από σπόρους (</a:t>
            </a:r>
            <a:r>
              <a:rPr lang="el-GR" sz="2400" dirty="0" err="1">
                <a:latin typeface="Arial"/>
              </a:rPr>
              <a:t>σπορόφυτα</a:t>
            </a:r>
            <a:r>
              <a:rPr lang="el-GR" sz="2400" dirty="0">
                <a:latin typeface="Arial"/>
              </a:rPr>
              <a:t>) επειδή για να εισέλθουν σε καρποφορία πρέπει να περάσουν 8-10 χρόνια, οι δε καρποί τους δεν θα είναι ίδιοι με τους καρπούς των μητρικών φυτών. Στην φύτευση μπορεί να χρησιμοποιηθεί μία ποσότητα 1,5-2</a:t>
            </a:r>
            <a:r>
              <a:rPr lang="el-GR" sz="2400" dirty="0">
                <a:latin typeface="Calibri"/>
              </a:rPr>
              <a:t> </a:t>
            </a:r>
            <a:r>
              <a:rPr lang="el-GR" sz="2400" dirty="0">
                <a:latin typeface="Arial"/>
              </a:rPr>
              <a:t>τόνων κοπριάς και να χρησιμοποιηθεί μία λίπανση του τύπου 20-10-0 σε μία ποσότητα 25-30 κιλά το στρέμμα. Χρησιμοποιούνται δενδρύλλια που έχουν παραχθεί από μοσχεύματα (φυτά κλώνοι). Τα μοσχεύματα που χρησιμοποιούνται είναι χλωρά μοσχεύματα που συλλέγονται στα τέλη της άνοιξης ή από μοσχεύματα </a:t>
            </a:r>
            <a:r>
              <a:rPr lang="el-GR" sz="2400" dirty="0" err="1">
                <a:latin typeface="Arial"/>
              </a:rPr>
              <a:t>ημι</a:t>
            </a:r>
            <a:r>
              <a:rPr lang="el-GR" sz="2400" dirty="0">
                <a:latin typeface="Arial"/>
              </a:rPr>
              <a:t>-σκληρού ξύλου που συλλέγονται στα μέσα του καλοκαιριού ή από μοσχεύματα σκληρού ξύλου που συλλέγονται στα τέλη του φθινοπώρου ή το </a:t>
            </a:r>
            <a:r>
              <a:rPr lang="el-GR" sz="2400" dirty="0" err="1">
                <a:latin typeface="Arial"/>
              </a:rPr>
              <a:t>χειμώνα.Η</a:t>
            </a:r>
            <a:r>
              <a:rPr lang="el-GR" sz="2400" dirty="0">
                <a:latin typeface="Arial"/>
              </a:rPr>
              <a:t> κρανία δέχεται ελάχιστο ή καθόλου κλάδεμα, άλλωστε επειδή καρποφορεί σε βλάστηση του προηγούμενου έτους δεν πρέπει να κλαδεύεται αυστηρά. Η συγκομιδή των καρπών μπορεί να γίνει με τα χέρια ή με ένα μηχάνημα που προκαλεί δόνηση των κλαδιών του δένδρου. Ο καρπός της μπορεί να καταναλωθεί νωπός, όταν ευρίσκεται σε υπερωρίμανση, ή να χρησιμοποιηθεί για την παρασκευή ποτών (στην </a:t>
            </a:r>
            <a:r>
              <a:rPr lang="el-GR" sz="2400" dirty="0" err="1">
                <a:latin typeface="Arial"/>
              </a:rPr>
              <a:t>αρμενία</a:t>
            </a:r>
            <a:r>
              <a:rPr lang="el-GR" sz="2400" dirty="0">
                <a:latin typeface="Arial"/>
              </a:rPr>
              <a:t> παρασκευάζουν κρασί), γλυκών, μαρμελάδων, λικέρ, κλπ.</a:t>
            </a:r>
          </a:p>
        </p:txBody>
      </p:sp>
    </p:spTree>
    <p:extLst>
      <p:ext uri="{BB962C8B-B14F-4D97-AF65-F5344CB8AC3E}">
        <p14:creationId xmlns:p14="http://schemas.microsoft.com/office/powerpoint/2010/main" val="340374387"/>
      </p:ext>
    </p:extLst>
  </p:cSld>
  <p:clrMapOvr>
    <a:masterClrMapping/>
  </p:clrMapOvr>
  <mc:AlternateContent xmlns:mc="http://schemas.openxmlformats.org/markup-compatibility/2006" xmlns:p14="http://schemas.microsoft.com/office/powerpoint/2010/main">
    <mc:Choice Requires="p14">
      <p:transition spd="slow" p14:dur="50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ΥΠΟΦ.gif"/>
          <p:cNvPicPr>
            <a:picLocks noChangeAspect="1"/>
          </p:cNvPicPr>
          <p:nvPr/>
        </p:nvPicPr>
        <p:blipFill>
          <a:blip r:embed="rId3"/>
          <a:stretch>
            <a:fillRect/>
          </a:stretch>
        </p:blipFill>
        <p:spPr>
          <a:xfrm>
            <a:off x="1524000" y="266700"/>
            <a:ext cx="9485192" cy="5952285"/>
          </a:xfrm>
          <a:prstGeom prst="rect">
            <a:avLst/>
          </a:prstGeom>
        </p:spPr>
      </p:pic>
      <p:sp>
        <p:nvSpPr>
          <p:cNvPr id="2" name="TextBox 1"/>
          <p:cNvSpPr txBox="1"/>
          <p:nvPr/>
        </p:nvSpPr>
        <p:spPr>
          <a:xfrm>
            <a:off x="4714875" y="333375"/>
            <a:ext cx="2960225" cy="5170646"/>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rtlCol="0">
            <a:spAutoFit/>
          </a:bodyPr>
          <a:lstStyle/>
          <a:p>
            <a:pPr algn="ctr"/>
            <a:r>
              <a:rPr lang="el-GR" sz="2400" b="1" dirty="0">
                <a:latin typeface="Calibri"/>
              </a:rPr>
              <a:t>1η ΟΜΑΔΑ:   </a:t>
            </a:r>
            <a:endParaRPr lang="el-GR" sz="2400" b="1" dirty="0">
              <a:solidFill>
                <a:srgbClr val="000000"/>
              </a:solidFill>
              <a:latin typeface="Calibri"/>
            </a:endParaRPr>
          </a:p>
          <a:p>
            <a:pPr algn="ctr"/>
            <a:endParaRPr lang="en-US" sz="2400" b="1" dirty="0">
              <a:latin typeface="Calibri"/>
            </a:endParaRPr>
          </a:p>
          <a:p>
            <a:pPr algn="ctr"/>
            <a:r>
              <a:rPr lang="el-GR" sz="2400" b="1" dirty="0">
                <a:latin typeface="Calibri"/>
              </a:rPr>
              <a:t> </a:t>
            </a:r>
            <a:r>
              <a:rPr lang="en-US" sz="2400" b="1" dirty="0">
                <a:solidFill>
                  <a:srgbClr val="FFFFFF"/>
                </a:solidFill>
                <a:latin typeface="Calibri"/>
              </a:rPr>
              <a:t>---WARRIOR LAB---</a:t>
            </a:r>
          </a:p>
          <a:p>
            <a:pPr algn="ctr"/>
            <a:endParaRPr lang="en-US" sz="2400" b="1" dirty="0">
              <a:solidFill>
                <a:srgbClr val="FFFFFF"/>
              </a:solidFill>
              <a:latin typeface="Calibri"/>
            </a:endParaRPr>
          </a:p>
          <a:p>
            <a:pPr algn="ctr"/>
            <a:r>
              <a:rPr lang="en-US" sz="2400" b="1" dirty="0">
                <a:solidFill>
                  <a:srgbClr val="FFFFFF"/>
                </a:solidFill>
                <a:latin typeface="Calibri"/>
              </a:rPr>
              <a:t>  </a:t>
            </a:r>
            <a:r>
              <a:rPr lang="el-GR" sz="2400" b="1" dirty="0">
                <a:solidFill>
                  <a:srgbClr val="FFFFFF"/>
                </a:solidFill>
                <a:latin typeface="Calibri"/>
              </a:rPr>
              <a:t> --Ιπποφαές--</a:t>
            </a:r>
          </a:p>
          <a:p>
            <a:pPr algn="ctr"/>
            <a:endParaRPr lang="el-GR" sz="2400" b="1" dirty="0">
              <a:solidFill>
                <a:srgbClr val="FFCC00"/>
              </a:solidFill>
              <a:latin typeface="Calibri"/>
            </a:endParaRPr>
          </a:p>
          <a:p>
            <a:pPr algn="ctr"/>
            <a:r>
              <a:rPr lang="el-GR" sz="2400" b="1" dirty="0">
                <a:latin typeface="Calibri"/>
              </a:rPr>
              <a:t>Επιμέλεια Εργασίας: Γιάννης Κοκκώνης</a:t>
            </a:r>
          </a:p>
          <a:p>
            <a:pPr algn="ctr"/>
            <a:r>
              <a:rPr lang="el-GR" sz="2400" b="1" dirty="0">
                <a:latin typeface="Calibri"/>
              </a:rPr>
              <a:t>Ρόζος Νίκος</a:t>
            </a:r>
          </a:p>
          <a:p>
            <a:pPr algn="ctr"/>
            <a:r>
              <a:rPr lang="el-GR" sz="2400" b="1" dirty="0">
                <a:latin typeface="Calibri"/>
              </a:rPr>
              <a:t>  Νίκος Λιώσης</a:t>
            </a:r>
          </a:p>
          <a:p>
            <a:pPr algn="ctr"/>
            <a:r>
              <a:rPr lang="el-GR" sz="2400" b="1" dirty="0">
                <a:latin typeface="Calibri"/>
              </a:rPr>
              <a:t> Αναστάσης Σουλιώτης</a:t>
            </a:r>
          </a:p>
          <a:p>
            <a:pPr algn="ctr"/>
            <a:r>
              <a:rPr lang="el-GR" sz="2400" b="1" dirty="0">
                <a:latin typeface="Calibri"/>
              </a:rPr>
              <a:t>   Ανδρέας Κυριαζής</a:t>
            </a:r>
          </a:p>
          <a:p>
            <a:pPr algn="ctr"/>
            <a:endParaRPr lang="el-GR" dirty="0">
              <a:solidFill>
                <a:srgbClr val="000000"/>
              </a:solidFill>
              <a:latin typeface="Calibri"/>
            </a:endParaRPr>
          </a:p>
        </p:txBody>
      </p:sp>
    </p:spTree>
    <p:extLst>
      <p:ext uri="{BB962C8B-B14F-4D97-AF65-F5344CB8AC3E}">
        <p14:creationId xmlns:p14="http://schemas.microsoft.com/office/powerpoint/2010/main" val="1668184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2800" b="1" i="1" u="sng" dirty="0">
                <a:latin typeface="Calibri Light"/>
              </a:rPr>
              <a:t>Τι είναι το </a:t>
            </a:r>
            <a:r>
              <a:rPr lang="el-GR" sz="2800" b="1" i="1" u="sng" dirty="0" err="1">
                <a:latin typeface="Calibri Light"/>
              </a:rPr>
              <a:t>Ιπποφαές</a:t>
            </a:r>
            <a:endParaRPr lang="el-GR" sz="2800" b="1" i="1" u="sng" dirty="0">
              <a:solidFill>
                <a:srgbClr val="000000"/>
              </a:solidFill>
              <a:latin typeface="Calibri Light"/>
            </a:endParaRPr>
          </a:p>
          <a:p>
            <a:endParaRPr lang="el-GR" sz="2800" i="1" u="sng" dirty="0">
              <a:latin typeface="Calibri Light"/>
            </a:endParaRPr>
          </a:p>
          <a:p>
            <a:r>
              <a:rPr lang="en-US" sz="2800" dirty="0" err="1">
                <a:latin typeface="Times New Roman"/>
              </a:rPr>
              <a:t>Το</a:t>
            </a:r>
            <a:r>
              <a:rPr lang="en-US" sz="2800" dirty="0">
                <a:latin typeface="Times New Roman"/>
              </a:rPr>
              <a:t> Ιππ</a:t>
            </a:r>
            <a:r>
              <a:rPr lang="en-US" sz="2800" dirty="0" err="1">
                <a:latin typeface="Times New Roman"/>
              </a:rPr>
              <a:t>οφ</a:t>
            </a:r>
            <a:r>
              <a:rPr lang="en-US" sz="2800" dirty="0">
                <a:latin typeface="Times New Roman"/>
              </a:rPr>
              <a:t>α</a:t>
            </a:r>
            <a:r>
              <a:rPr lang="en-US" sz="2800" dirty="0" err="1">
                <a:latin typeface="Times New Roman"/>
              </a:rPr>
              <a:t>ές</a:t>
            </a:r>
            <a:r>
              <a:rPr lang="en-US" sz="2800" dirty="0">
                <a:latin typeface="Times New Roman"/>
              </a:rPr>
              <a:t> (</a:t>
            </a:r>
            <a:r>
              <a:rPr lang="en-US" sz="2800" dirty="0" err="1">
                <a:latin typeface="Times New Roman"/>
              </a:rPr>
              <a:t>Hippophae</a:t>
            </a:r>
            <a:r>
              <a:rPr lang="en-US" sz="2800" dirty="0">
                <a:latin typeface="Times New Roman"/>
              </a:rPr>
              <a:t> L.) </a:t>
            </a:r>
            <a:r>
              <a:rPr lang="en-US" sz="2800" dirty="0" err="1">
                <a:latin typeface="Times New Roman"/>
              </a:rPr>
              <a:t>είν</a:t>
            </a:r>
            <a:r>
              <a:rPr lang="en-US" sz="2800" dirty="0">
                <a:latin typeface="Times New Roman"/>
              </a:rPr>
              <a:t>αι </a:t>
            </a:r>
            <a:r>
              <a:rPr lang="en-US" sz="2800" dirty="0" err="1">
                <a:latin typeface="Times New Roman"/>
              </a:rPr>
              <a:t>φυλλο</a:t>
            </a:r>
            <a:r>
              <a:rPr lang="en-US" sz="2800" dirty="0">
                <a:latin typeface="Times New Roman"/>
              </a:rPr>
              <a:t>β</a:t>
            </a:r>
            <a:r>
              <a:rPr lang="en-US" sz="2800" dirty="0" err="1">
                <a:latin typeface="Times New Roman"/>
              </a:rPr>
              <a:t>όλος</a:t>
            </a:r>
            <a:r>
              <a:rPr lang="en-US" sz="2800" dirty="0">
                <a:latin typeface="Times New Roman"/>
              </a:rPr>
              <a:t> </a:t>
            </a:r>
            <a:r>
              <a:rPr lang="en-US" sz="2800" dirty="0" err="1">
                <a:latin typeface="Times New Roman"/>
              </a:rPr>
              <a:t>θάμνος</a:t>
            </a:r>
            <a:r>
              <a:rPr lang="en-US" sz="2800" dirty="0">
                <a:latin typeface="Times New Roman"/>
              </a:rPr>
              <a:t> π</a:t>
            </a:r>
            <a:r>
              <a:rPr lang="en-US" sz="2800" dirty="0" err="1">
                <a:latin typeface="Times New Roman"/>
              </a:rPr>
              <a:t>ου</a:t>
            </a:r>
            <a:r>
              <a:rPr lang="en-US" sz="2800" dirty="0">
                <a:latin typeface="Times New Roman"/>
              </a:rPr>
              <a:t> α</a:t>
            </a:r>
            <a:r>
              <a:rPr lang="en-US" sz="2800" dirty="0" err="1">
                <a:latin typeface="Times New Roman"/>
              </a:rPr>
              <a:t>νήκει</a:t>
            </a:r>
            <a:r>
              <a:rPr lang="en-US" sz="2800" dirty="0">
                <a:latin typeface="Times New Roman"/>
              </a:rPr>
              <a:t> </a:t>
            </a:r>
            <a:r>
              <a:rPr lang="en-US" sz="2800" dirty="0" err="1">
                <a:latin typeface="Times New Roman"/>
              </a:rPr>
              <a:t>στην</a:t>
            </a:r>
            <a:r>
              <a:rPr lang="en-US" sz="2800" dirty="0">
                <a:latin typeface="Times New Roman"/>
              </a:rPr>
              <a:t> </a:t>
            </a:r>
            <a:r>
              <a:rPr lang="en-US" sz="2800" dirty="0" err="1">
                <a:latin typeface="Times New Roman"/>
              </a:rPr>
              <a:t>οικογένει</a:t>
            </a:r>
            <a:r>
              <a:rPr lang="en-US" sz="2800" dirty="0">
                <a:latin typeface="Times New Roman"/>
              </a:rPr>
              <a:t>α </a:t>
            </a:r>
            <a:r>
              <a:rPr lang="en-US" sz="2800" dirty="0" err="1">
                <a:latin typeface="Times New Roman"/>
              </a:rPr>
              <a:t>των</a:t>
            </a:r>
            <a:r>
              <a:rPr lang="en-US" sz="2800" dirty="0">
                <a:latin typeface="Times New Roman"/>
              </a:rPr>
              <a:t> </a:t>
            </a:r>
            <a:r>
              <a:rPr lang="en-US" sz="2800" dirty="0" err="1">
                <a:latin typeface="Times New Roman"/>
              </a:rPr>
              <a:t>Ελ</a:t>
            </a:r>
            <a:r>
              <a:rPr lang="en-US" sz="2800" dirty="0">
                <a:latin typeface="Times New Roman"/>
              </a:rPr>
              <a:t>αια</a:t>
            </a:r>
            <a:r>
              <a:rPr lang="en-US" sz="2800" dirty="0" err="1">
                <a:latin typeface="Times New Roman"/>
              </a:rPr>
              <a:t>γνοειδών</a:t>
            </a:r>
            <a:r>
              <a:rPr lang="en-US" sz="2800" dirty="0">
                <a:latin typeface="Times New Roman"/>
              </a:rPr>
              <a:t>.</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r>
              <a:rPr lang="en-US" sz="2800" i="1" u="sng" dirty="0" err="1">
                <a:solidFill>
                  <a:srgbClr val="000000"/>
                </a:solidFill>
                <a:latin typeface="Calibri"/>
              </a:rPr>
              <a:t>Τι</a:t>
            </a:r>
            <a:r>
              <a:rPr lang="en-US" sz="2800" i="1" u="sng" dirty="0">
                <a:solidFill>
                  <a:srgbClr val="000000"/>
                </a:solidFill>
                <a:latin typeface="Calibri"/>
              </a:rPr>
              <a:t> </a:t>
            </a:r>
            <a:r>
              <a:rPr lang="en-US" sz="2800" i="1" u="sng" dirty="0" err="1">
                <a:solidFill>
                  <a:srgbClr val="000000"/>
                </a:solidFill>
                <a:latin typeface="Calibri"/>
              </a:rPr>
              <a:t>είν</a:t>
            </a:r>
            <a:r>
              <a:rPr lang="en-US" sz="2800" i="1" u="sng" dirty="0">
                <a:solidFill>
                  <a:srgbClr val="000000"/>
                </a:solidFill>
                <a:latin typeface="Calibri"/>
              </a:rPr>
              <a:t>αι </a:t>
            </a:r>
            <a:r>
              <a:rPr lang="en-US" sz="2800" i="1" u="sng" dirty="0" err="1">
                <a:solidFill>
                  <a:srgbClr val="000000"/>
                </a:solidFill>
                <a:latin typeface="Calibri"/>
              </a:rPr>
              <a:t>το</a:t>
            </a:r>
            <a:r>
              <a:rPr lang="en-US" sz="2800" i="1" u="sng" dirty="0">
                <a:solidFill>
                  <a:srgbClr val="000000"/>
                </a:solidFill>
                <a:latin typeface="Calibri"/>
              </a:rPr>
              <a:t> Ιππ</a:t>
            </a:r>
            <a:r>
              <a:rPr lang="en-US" sz="2800" i="1" u="sng" dirty="0" err="1">
                <a:solidFill>
                  <a:srgbClr val="000000"/>
                </a:solidFill>
                <a:latin typeface="Calibri"/>
              </a:rPr>
              <a:t>οφ</a:t>
            </a:r>
            <a:r>
              <a:rPr lang="en-US" sz="2800" i="1" u="sng" dirty="0">
                <a:solidFill>
                  <a:srgbClr val="000000"/>
                </a:solidFill>
                <a:latin typeface="Calibri"/>
              </a:rPr>
              <a:t>α</a:t>
            </a:r>
            <a:r>
              <a:rPr lang="en-US" sz="2800" i="1" u="sng" dirty="0" err="1">
                <a:solidFill>
                  <a:srgbClr val="000000"/>
                </a:solidFill>
                <a:latin typeface="Calibri"/>
              </a:rPr>
              <a:t>ές</a:t>
            </a:r>
            <a:endParaRPr lang="en-US" sz="2800" i="1" u="sng" dirty="0">
              <a:solidFill>
                <a:srgbClr val="000000"/>
              </a:solidFill>
              <a:latin typeface="Calibri"/>
            </a:endParaRPr>
          </a:p>
          <a:p>
            <a:r>
              <a:rPr lang="en-US" sz="2800" dirty="0">
                <a:latin typeface="Times New Roman"/>
              </a:rPr>
              <a:t/>
            </a:r>
            <a:br>
              <a:rPr lang="en-US" sz="2800" dirty="0">
                <a:latin typeface="Times New Roman"/>
              </a:rPr>
            </a:br>
            <a:r>
              <a:rPr lang="en-US" sz="2800" dirty="0" err="1">
                <a:latin typeface="Times New Roman"/>
              </a:rPr>
              <a:t>Το</a:t>
            </a:r>
            <a:r>
              <a:rPr lang="en-US" sz="2800" dirty="0">
                <a:latin typeface="Times New Roman"/>
              </a:rPr>
              <a:t> Ιππ</a:t>
            </a:r>
            <a:r>
              <a:rPr lang="en-US" sz="2800" dirty="0" err="1">
                <a:latin typeface="Times New Roman"/>
              </a:rPr>
              <a:t>οφ</a:t>
            </a:r>
            <a:r>
              <a:rPr lang="en-US" sz="2800" dirty="0">
                <a:latin typeface="Times New Roman"/>
              </a:rPr>
              <a:t>α</a:t>
            </a:r>
            <a:r>
              <a:rPr lang="en-US" sz="2800" dirty="0" err="1">
                <a:latin typeface="Times New Roman"/>
              </a:rPr>
              <a:t>ές</a:t>
            </a:r>
            <a:r>
              <a:rPr lang="en-US" sz="2800" dirty="0">
                <a:latin typeface="Times New Roman"/>
              </a:rPr>
              <a:t> (</a:t>
            </a:r>
            <a:r>
              <a:rPr lang="en-US" sz="2800" dirty="0" err="1">
                <a:latin typeface="Times New Roman"/>
              </a:rPr>
              <a:t>Hippophae</a:t>
            </a:r>
            <a:r>
              <a:rPr lang="en-US" sz="2800" dirty="0">
                <a:latin typeface="Times New Roman"/>
              </a:rPr>
              <a:t> L.) </a:t>
            </a:r>
            <a:r>
              <a:rPr lang="en-US" sz="2800" dirty="0" err="1">
                <a:latin typeface="Times New Roman"/>
              </a:rPr>
              <a:t>είν</a:t>
            </a:r>
            <a:r>
              <a:rPr lang="en-US" sz="2800" dirty="0">
                <a:latin typeface="Times New Roman"/>
              </a:rPr>
              <a:t>αι </a:t>
            </a:r>
            <a:r>
              <a:rPr lang="en-US" sz="2800" dirty="0" err="1">
                <a:latin typeface="Times New Roman"/>
              </a:rPr>
              <a:t>φυλλο</a:t>
            </a:r>
            <a:r>
              <a:rPr lang="en-US" sz="2800" dirty="0">
                <a:latin typeface="Times New Roman"/>
              </a:rPr>
              <a:t>β</a:t>
            </a:r>
            <a:r>
              <a:rPr lang="en-US" sz="2800" dirty="0" err="1">
                <a:latin typeface="Times New Roman"/>
              </a:rPr>
              <a:t>όλος</a:t>
            </a:r>
            <a:r>
              <a:rPr lang="en-US" sz="2800" dirty="0">
                <a:latin typeface="Times New Roman"/>
              </a:rPr>
              <a:t> </a:t>
            </a:r>
            <a:r>
              <a:rPr lang="en-US" sz="2800" dirty="0" err="1">
                <a:latin typeface="Times New Roman"/>
              </a:rPr>
              <a:t>θάμνος</a:t>
            </a:r>
            <a:r>
              <a:rPr lang="en-US" sz="2800" dirty="0">
                <a:latin typeface="Times New Roman"/>
              </a:rPr>
              <a:t> π</a:t>
            </a:r>
            <a:r>
              <a:rPr lang="en-US" sz="2800" dirty="0" err="1">
                <a:latin typeface="Times New Roman"/>
              </a:rPr>
              <a:t>ου</a:t>
            </a:r>
            <a:r>
              <a:rPr lang="en-US" sz="2800" dirty="0">
                <a:latin typeface="Times New Roman"/>
              </a:rPr>
              <a:t> α</a:t>
            </a:r>
            <a:r>
              <a:rPr lang="en-US" sz="2800" dirty="0" err="1">
                <a:latin typeface="Times New Roman"/>
              </a:rPr>
              <a:t>νήκει</a:t>
            </a:r>
            <a:r>
              <a:rPr lang="en-US" sz="2800" dirty="0">
                <a:latin typeface="Times New Roman"/>
              </a:rPr>
              <a:t> </a:t>
            </a:r>
            <a:r>
              <a:rPr lang="en-US" sz="2800" dirty="0" err="1">
                <a:latin typeface="Times New Roman"/>
              </a:rPr>
              <a:t>στην</a:t>
            </a:r>
            <a:r>
              <a:rPr lang="en-US" sz="2800" dirty="0">
                <a:latin typeface="Times New Roman"/>
              </a:rPr>
              <a:t> </a:t>
            </a:r>
            <a:r>
              <a:rPr lang="en-US" sz="2800" dirty="0" err="1">
                <a:latin typeface="Times New Roman"/>
              </a:rPr>
              <a:t>οικογένει</a:t>
            </a:r>
            <a:r>
              <a:rPr lang="en-US" sz="2800" dirty="0">
                <a:latin typeface="Times New Roman"/>
              </a:rPr>
              <a:t>α </a:t>
            </a:r>
            <a:r>
              <a:rPr lang="en-US" sz="2800" dirty="0" err="1">
                <a:latin typeface="Times New Roman"/>
              </a:rPr>
              <a:t>των</a:t>
            </a:r>
            <a:r>
              <a:rPr lang="en-US" sz="2800" dirty="0">
                <a:latin typeface="Times New Roman"/>
              </a:rPr>
              <a:t> </a:t>
            </a:r>
            <a:r>
              <a:rPr lang="en-US" sz="2800" dirty="0" err="1">
                <a:latin typeface="Times New Roman"/>
              </a:rPr>
              <a:t>Ελ</a:t>
            </a:r>
            <a:r>
              <a:rPr lang="en-US" sz="2800" dirty="0">
                <a:latin typeface="Times New Roman"/>
              </a:rPr>
              <a:t>αια</a:t>
            </a:r>
            <a:r>
              <a:rPr lang="en-US" sz="2800" dirty="0" err="1">
                <a:latin typeface="Times New Roman"/>
              </a:rPr>
              <a:t>γνοειδών</a:t>
            </a:r>
            <a:r>
              <a:rPr lang="en-US" sz="2800" dirty="0">
                <a:latin typeface="Times New Roman"/>
              </a:rPr>
              <a:t>. </a:t>
            </a:r>
            <a:br>
              <a:rPr lang="en-US" sz="2800" dirty="0">
                <a:latin typeface="Times New Roman"/>
              </a:rPr>
            </a:br>
            <a:r>
              <a:rPr lang="en-US" sz="2800" dirty="0">
                <a:latin typeface="Times New Roman"/>
              </a:rPr>
              <a:t/>
            </a:r>
            <a:br>
              <a:rPr lang="en-US" sz="2800" dirty="0">
                <a:latin typeface="Times New Roman"/>
              </a:rPr>
            </a:br>
            <a:r>
              <a:rPr lang="en-US" sz="2800" i="1" u="sng" dirty="0" err="1">
                <a:solidFill>
                  <a:srgbClr val="000000"/>
                </a:solidFill>
                <a:latin typeface="Times New Roman"/>
              </a:rPr>
              <a:t>Το</a:t>
            </a:r>
            <a:r>
              <a:rPr lang="en-US" sz="2800" i="1" u="sng" dirty="0">
                <a:solidFill>
                  <a:srgbClr val="000000"/>
                </a:solidFill>
                <a:latin typeface="Times New Roman"/>
              </a:rPr>
              <a:t> Ιππ</a:t>
            </a:r>
            <a:r>
              <a:rPr lang="en-US" sz="2800" i="1" u="sng" dirty="0" err="1">
                <a:solidFill>
                  <a:srgbClr val="000000"/>
                </a:solidFill>
                <a:latin typeface="Times New Roman"/>
              </a:rPr>
              <a:t>οφ</a:t>
            </a:r>
            <a:r>
              <a:rPr lang="en-US" sz="2800" i="1" u="sng" dirty="0">
                <a:solidFill>
                  <a:srgbClr val="000000"/>
                </a:solidFill>
                <a:latin typeface="Times New Roman"/>
              </a:rPr>
              <a:t>α</a:t>
            </a:r>
            <a:r>
              <a:rPr lang="en-US" sz="2800" i="1" u="sng" dirty="0" err="1">
                <a:solidFill>
                  <a:srgbClr val="000000"/>
                </a:solidFill>
                <a:latin typeface="Times New Roman"/>
              </a:rPr>
              <a:t>ές</a:t>
            </a:r>
            <a:r>
              <a:rPr lang="en-US" sz="2800" i="1" u="sng" dirty="0">
                <a:solidFill>
                  <a:srgbClr val="000000"/>
                </a:solidFill>
                <a:latin typeface="Times New Roman"/>
              </a:rPr>
              <a:t> </a:t>
            </a:r>
            <a:r>
              <a:rPr lang="en-US" sz="2800" i="1" u="sng" dirty="0" err="1">
                <a:solidFill>
                  <a:srgbClr val="000000"/>
                </a:solidFill>
                <a:latin typeface="Times New Roman"/>
              </a:rPr>
              <a:t>στην</a:t>
            </a:r>
            <a:r>
              <a:rPr lang="en-US" sz="2800" i="1" u="sng" dirty="0">
                <a:solidFill>
                  <a:srgbClr val="000000"/>
                </a:solidFill>
                <a:latin typeface="Times New Roman"/>
              </a:rPr>
              <a:t> </a:t>
            </a:r>
            <a:r>
              <a:rPr lang="en-US" sz="2800" i="1" u="sng" dirty="0" err="1">
                <a:solidFill>
                  <a:srgbClr val="000000"/>
                </a:solidFill>
                <a:latin typeface="Times New Roman"/>
              </a:rPr>
              <a:t>Ιστορί</a:t>
            </a:r>
            <a:r>
              <a:rPr lang="en-US" sz="2800" i="1" u="sng" dirty="0">
                <a:solidFill>
                  <a:srgbClr val="000000"/>
                </a:solidFill>
                <a:latin typeface="Times New Roman"/>
              </a:rPr>
              <a:t>α</a:t>
            </a:r>
            <a:endParaRPr lang="en-US" sz="2800" i="1" u="sng" dirty="0">
              <a:latin typeface="Times New Roman"/>
            </a:endParaRPr>
          </a:p>
          <a:p>
            <a:r>
              <a:rPr lang="en-US" sz="2800" dirty="0">
                <a:latin typeface="Times New Roman"/>
              </a:rPr>
              <a:t/>
            </a:r>
            <a:br>
              <a:rPr lang="en-US" sz="2800" dirty="0">
                <a:latin typeface="Times New Roman"/>
              </a:rPr>
            </a:br>
            <a:r>
              <a:rPr lang="en-US" sz="2800" dirty="0">
                <a:solidFill>
                  <a:srgbClr val="000000"/>
                </a:solidFill>
                <a:latin typeface="Times New Roman"/>
              </a:rPr>
              <a:t> </a:t>
            </a:r>
            <a:r>
              <a:rPr lang="en-US" sz="2800" dirty="0" err="1">
                <a:solidFill>
                  <a:srgbClr val="000000"/>
                </a:solidFill>
                <a:latin typeface="Times New Roman"/>
              </a:rPr>
              <a:t>Αν</a:t>
            </a:r>
            <a:r>
              <a:rPr lang="en-US" sz="2800" dirty="0">
                <a:solidFill>
                  <a:srgbClr val="000000"/>
                </a:solidFill>
                <a:latin typeface="Times New Roman"/>
              </a:rPr>
              <a:t> και </a:t>
            </a:r>
            <a:r>
              <a:rPr lang="en-US" sz="2800" dirty="0" err="1">
                <a:solidFill>
                  <a:srgbClr val="000000"/>
                </a:solidFill>
                <a:latin typeface="Times New Roman"/>
              </a:rPr>
              <a:t>στη</a:t>
            </a:r>
            <a:r>
              <a:rPr lang="en-US" sz="2800" dirty="0">
                <a:solidFill>
                  <a:srgbClr val="000000"/>
                </a:solidFill>
                <a:latin typeface="Times New Roman"/>
              </a:rPr>
              <a:t> </a:t>
            </a:r>
            <a:r>
              <a:rPr lang="en-US" sz="2800" dirty="0" err="1">
                <a:solidFill>
                  <a:srgbClr val="000000"/>
                </a:solidFill>
                <a:latin typeface="Times New Roman"/>
              </a:rPr>
              <a:t>σύγχρονη</a:t>
            </a:r>
            <a:r>
              <a:rPr lang="en-US" sz="2800" dirty="0">
                <a:solidFill>
                  <a:srgbClr val="000000"/>
                </a:solidFill>
                <a:latin typeface="Times New Roman"/>
              </a:rPr>
              <a:t> </a:t>
            </a:r>
            <a:r>
              <a:rPr lang="en-US" sz="2800" dirty="0" err="1">
                <a:solidFill>
                  <a:srgbClr val="000000"/>
                </a:solidFill>
                <a:latin typeface="Times New Roman"/>
              </a:rPr>
              <a:t>Ελλάδ</a:t>
            </a:r>
            <a:r>
              <a:rPr lang="en-US" sz="2800" dirty="0">
                <a:solidFill>
                  <a:srgbClr val="000000"/>
                </a:solidFill>
                <a:latin typeface="Times New Roman"/>
              </a:rPr>
              <a:t>α </a:t>
            </a:r>
            <a:r>
              <a:rPr lang="en-US" sz="2800" dirty="0" err="1">
                <a:solidFill>
                  <a:srgbClr val="000000"/>
                </a:solidFill>
                <a:latin typeface="Times New Roman"/>
              </a:rPr>
              <a:t>το</a:t>
            </a:r>
            <a:r>
              <a:rPr lang="en-US" sz="2800" dirty="0">
                <a:solidFill>
                  <a:srgbClr val="000000"/>
                </a:solidFill>
                <a:latin typeface="Times New Roman"/>
              </a:rPr>
              <a:t> ιππ</a:t>
            </a:r>
            <a:r>
              <a:rPr lang="en-US" sz="2800" dirty="0" err="1">
                <a:solidFill>
                  <a:srgbClr val="000000"/>
                </a:solidFill>
                <a:latin typeface="Times New Roman"/>
              </a:rPr>
              <a:t>οφ</a:t>
            </a:r>
            <a:r>
              <a:rPr lang="en-US" sz="2800" dirty="0">
                <a:solidFill>
                  <a:srgbClr val="000000"/>
                </a:solidFill>
                <a:latin typeface="Times New Roman"/>
              </a:rPr>
              <a:t>α</a:t>
            </a:r>
            <a:r>
              <a:rPr lang="en-US" sz="2800" dirty="0" err="1">
                <a:solidFill>
                  <a:srgbClr val="000000"/>
                </a:solidFill>
                <a:latin typeface="Times New Roman"/>
              </a:rPr>
              <a:t>ές</a:t>
            </a:r>
            <a:r>
              <a:rPr lang="en-US" sz="2800" dirty="0">
                <a:solidFill>
                  <a:srgbClr val="000000"/>
                </a:solidFill>
                <a:latin typeface="Times New Roman"/>
              </a:rPr>
              <a:t> </a:t>
            </a:r>
            <a:r>
              <a:rPr lang="en-US" sz="2800" dirty="0" err="1">
                <a:latin typeface="Times New Roman"/>
              </a:rPr>
              <a:t>χρησιμο</a:t>
            </a:r>
            <a:r>
              <a:rPr lang="en-US" sz="2800" dirty="0">
                <a:latin typeface="Times New Roman"/>
              </a:rPr>
              <a:t>π</a:t>
            </a:r>
            <a:r>
              <a:rPr lang="en-US" sz="2800" dirty="0" err="1">
                <a:latin typeface="Times New Roman"/>
              </a:rPr>
              <a:t>οιείτ</a:t>
            </a:r>
            <a:r>
              <a:rPr lang="en-US" sz="2800" dirty="0">
                <a:latin typeface="Times New Roman"/>
              </a:rPr>
              <a:t>αι τα </a:t>
            </a:r>
            <a:r>
              <a:rPr lang="en-US" sz="2800" dirty="0" err="1">
                <a:latin typeface="Times New Roman"/>
              </a:rPr>
              <a:t>τελευτ</a:t>
            </a:r>
            <a:r>
              <a:rPr lang="en-US" sz="2800" dirty="0">
                <a:latin typeface="Times New Roman"/>
              </a:rPr>
              <a:t>αία </a:t>
            </a:r>
            <a:r>
              <a:rPr lang="en-US" sz="2800" dirty="0" err="1">
                <a:latin typeface="Times New Roman"/>
              </a:rPr>
              <a:t>χρόνι</a:t>
            </a:r>
            <a:r>
              <a:rPr lang="en-US" sz="2800" dirty="0">
                <a:latin typeface="Times New Roman"/>
              </a:rPr>
              <a:t>α, </a:t>
            </a:r>
            <a:r>
              <a:rPr lang="en-US" sz="2800" dirty="0" err="1">
                <a:latin typeface="Times New Roman"/>
              </a:rPr>
              <a:t>στην</a:t>
            </a:r>
            <a:r>
              <a:rPr lang="en-US" sz="2800" dirty="0">
                <a:latin typeface="Times New Roman"/>
              </a:rPr>
              <a:t> α</a:t>
            </a:r>
            <a:r>
              <a:rPr lang="en-US" sz="2800" dirty="0" err="1">
                <a:latin typeface="Times New Roman"/>
              </a:rPr>
              <a:t>ρχ</a:t>
            </a:r>
            <a:r>
              <a:rPr lang="en-US" sz="2800" dirty="0">
                <a:latin typeface="Times New Roman"/>
              </a:rPr>
              <a:t>α</a:t>
            </a:r>
            <a:r>
              <a:rPr lang="en-US" sz="2800" dirty="0" err="1">
                <a:latin typeface="Times New Roman"/>
              </a:rPr>
              <a:t>ιότητ</a:t>
            </a:r>
            <a:r>
              <a:rPr lang="en-US" sz="2800" dirty="0">
                <a:latin typeface="Times New Roman"/>
              </a:rPr>
              <a:t>α η </a:t>
            </a:r>
            <a:r>
              <a:rPr lang="en-US" sz="2800" dirty="0" err="1">
                <a:latin typeface="Times New Roman"/>
              </a:rPr>
              <a:t>χρήση</a:t>
            </a:r>
            <a:r>
              <a:rPr lang="en-US" sz="2800" dirty="0">
                <a:latin typeface="Times New Roman"/>
              </a:rPr>
              <a:t> </a:t>
            </a:r>
            <a:r>
              <a:rPr lang="en-US" sz="2800" dirty="0" err="1">
                <a:latin typeface="Times New Roman"/>
              </a:rPr>
              <a:t>του</a:t>
            </a:r>
            <a:r>
              <a:rPr lang="en-US" sz="2800" dirty="0">
                <a:latin typeface="Times New Roman"/>
              </a:rPr>
              <a:t> </a:t>
            </a:r>
            <a:r>
              <a:rPr lang="en-US" sz="2800" dirty="0" err="1">
                <a:latin typeface="Times New Roman"/>
              </a:rPr>
              <a:t>ήτ</a:t>
            </a:r>
            <a:r>
              <a:rPr lang="en-US" sz="2800" dirty="0">
                <a:latin typeface="Times New Roman"/>
              </a:rPr>
              <a:t>αν π</a:t>
            </a:r>
            <a:r>
              <a:rPr lang="en-US" sz="2800" dirty="0" err="1">
                <a:latin typeface="Times New Roman"/>
              </a:rPr>
              <a:t>ολύ</a:t>
            </a:r>
            <a:r>
              <a:rPr lang="en-US" sz="2800" dirty="0">
                <a:latin typeface="Times New Roman"/>
              </a:rPr>
              <a:t> </a:t>
            </a:r>
            <a:r>
              <a:rPr lang="en-US" sz="2800" dirty="0" err="1">
                <a:latin typeface="Times New Roman"/>
              </a:rPr>
              <a:t>δι</a:t>
            </a:r>
            <a:r>
              <a:rPr lang="en-US" sz="2800" dirty="0">
                <a:latin typeface="Times New Roman"/>
              </a:rPr>
              <a:t>α</a:t>
            </a:r>
            <a:r>
              <a:rPr lang="en-US" sz="2800" dirty="0" err="1">
                <a:latin typeface="Times New Roman"/>
              </a:rPr>
              <a:t>δεδομένη</a:t>
            </a:r>
            <a:r>
              <a:rPr lang="en-US" sz="2800" dirty="0">
                <a:latin typeface="Times New Roman"/>
              </a:rPr>
              <a:t>. </a:t>
            </a:r>
            <a:r>
              <a:rPr lang="en-US" sz="2800" dirty="0" err="1">
                <a:latin typeface="Times New Roman"/>
              </a:rPr>
              <a:t>Το</a:t>
            </a:r>
            <a:r>
              <a:rPr lang="en-US" sz="2800" dirty="0">
                <a:latin typeface="Times New Roman"/>
              </a:rPr>
              <a:t> </a:t>
            </a:r>
            <a:r>
              <a:rPr lang="en-US" sz="2800" dirty="0" err="1">
                <a:latin typeface="Times New Roman"/>
              </a:rPr>
              <a:t>όνομά</a:t>
            </a:r>
            <a:r>
              <a:rPr lang="en-US" sz="2800" dirty="0">
                <a:latin typeface="Times New Roman"/>
              </a:rPr>
              <a:t> </a:t>
            </a:r>
            <a:r>
              <a:rPr lang="en-US" sz="2800" dirty="0" err="1">
                <a:latin typeface="Times New Roman"/>
              </a:rPr>
              <a:t>του</a:t>
            </a:r>
            <a:r>
              <a:rPr lang="en-US" sz="2800" dirty="0">
                <a:latin typeface="Times New Roman"/>
              </a:rPr>
              <a:t> </a:t>
            </a:r>
            <a:r>
              <a:rPr lang="en-US" sz="2800" dirty="0" err="1">
                <a:latin typeface="Times New Roman"/>
              </a:rPr>
              <a:t>το</a:t>
            </a:r>
            <a:r>
              <a:rPr lang="en-US" sz="2800" dirty="0">
                <a:latin typeface="Times New Roman"/>
              </a:rPr>
              <a:t> </a:t>
            </a:r>
            <a:r>
              <a:rPr lang="en-US" sz="2800" dirty="0" err="1">
                <a:latin typeface="Times New Roman"/>
              </a:rPr>
              <a:t>οφείλει</a:t>
            </a:r>
            <a:r>
              <a:rPr lang="en-US" sz="2800" dirty="0">
                <a:latin typeface="Times New Roman"/>
              </a:rPr>
              <a:t> </a:t>
            </a:r>
            <a:r>
              <a:rPr lang="en-US" sz="2800" dirty="0" err="1">
                <a:latin typeface="Times New Roman"/>
              </a:rPr>
              <a:t>στ</a:t>
            </a:r>
            <a:r>
              <a:rPr lang="en-US" sz="2800" dirty="0">
                <a:latin typeface="Times New Roman"/>
              </a:rPr>
              <a:t>α </a:t>
            </a:r>
            <a:r>
              <a:rPr lang="en-US" sz="2800" dirty="0" err="1">
                <a:latin typeface="Times New Roman"/>
              </a:rPr>
              <a:t>στρ</a:t>
            </a:r>
            <a:r>
              <a:rPr lang="en-US" sz="2800" dirty="0">
                <a:latin typeface="Times New Roman"/>
              </a:rPr>
              <a:t>α</a:t>
            </a:r>
            <a:r>
              <a:rPr lang="en-US" sz="2800" dirty="0" err="1">
                <a:latin typeface="Times New Roman"/>
              </a:rPr>
              <a:t>τεύμ</a:t>
            </a:r>
            <a:r>
              <a:rPr lang="en-US" sz="2800" dirty="0">
                <a:latin typeface="Times New Roman"/>
              </a:rPr>
              <a:t>ατα </a:t>
            </a:r>
            <a:r>
              <a:rPr lang="en-US" sz="2800" dirty="0" err="1">
                <a:latin typeface="Times New Roman"/>
              </a:rPr>
              <a:t>του</a:t>
            </a:r>
            <a:r>
              <a:rPr lang="en-US" sz="2800" dirty="0">
                <a:latin typeface="Times New Roman"/>
              </a:rPr>
              <a:t> </a:t>
            </a:r>
            <a:r>
              <a:rPr lang="en-US" sz="2800" dirty="0" err="1">
                <a:latin typeface="Times New Roman"/>
              </a:rPr>
              <a:t>Μεγάλου</a:t>
            </a:r>
            <a:r>
              <a:rPr lang="en-US" sz="2800" dirty="0">
                <a:latin typeface="Times New Roman"/>
              </a:rPr>
              <a:t> </a:t>
            </a:r>
            <a:r>
              <a:rPr lang="en-US" sz="2800" dirty="0" err="1">
                <a:latin typeface="Times New Roman"/>
              </a:rPr>
              <a:t>Αλεξάνδρου</a:t>
            </a:r>
            <a:r>
              <a:rPr lang="en-US" sz="2800" dirty="0">
                <a:latin typeface="Times New Roman"/>
              </a:rPr>
              <a:t>, π</a:t>
            </a:r>
            <a:r>
              <a:rPr lang="en-US" sz="2800" dirty="0" err="1">
                <a:latin typeface="Times New Roman"/>
              </a:rPr>
              <a:t>ου</a:t>
            </a:r>
            <a:r>
              <a:rPr lang="en-US" sz="2800" dirty="0">
                <a:latin typeface="Times New Roman"/>
              </a:rPr>
              <a:t> παρα</a:t>
            </a:r>
            <a:r>
              <a:rPr lang="en-US" sz="2800" dirty="0" err="1">
                <a:latin typeface="Times New Roman"/>
              </a:rPr>
              <a:t>τήρησ</a:t>
            </a:r>
            <a:r>
              <a:rPr lang="en-US" sz="2800" dirty="0">
                <a:latin typeface="Times New Roman"/>
              </a:rPr>
              <a:t>αν </a:t>
            </a:r>
            <a:r>
              <a:rPr lang="en-US" sz="2800" dirty="0" err="1">
                <a:latin typeface="Times New Roman"/>
              </a:rPr>
              <a:t>ότι</a:t>
            </a:r>
            <a:r>
              <a:rPr lang="en-US" sz="2800" dirty="0">
                <a:latin typeface="Times New Roman"/>
              </a:rPr>
              <a:t> τα </a:t>
            </a:r>
            <a:r>
              <a:rPr lang="en-US" sz="2800" dirty="0" err="1">
                <a:latin typeface="Times New Roman"/>
              </a:rPr>
              <a:t>άρρωστ</a:t>
            </a:r>
            <a:r>
              <a:rPr lang="en-US" sz="2800" dirty="0">
                <a:latin typeface="Times New Roman"/>
              </a:rPr>
              <a:t>α και </a:t>
            </a:r>
            <a:r>
              <a:rPr lang="en-US" sz="2800" dirty="0" err="1">
                <a:latin typeface="Times New Roman"/>
              </a:rPr>
              <a:t>τρ</a:t>
            </a:r>
            <a:r>
              <a:rPr lang="en-US" sz="2800" dirty="0">
                <a:latin typeface="Times New Roman"/>
              </a:rPr>
              <a:t>α</a:t>
            </a:r>
            <a:r>
              <a:rPr lang="en-US" sz="2800" dirty="0" err="1">
                <a:latin typeface="Times New Roman"/>
              </a:rPr>
              <a:t>υμ</a:t>
            </a:r>
            <a:r>
              <a:rPr lang="en-US" sz="2800" dirty="0">
                <a:latin typeface="Times New Roman"/>
              </a:rPr>
              <a:t>α</a:t>
            </a:r>
            <a:r>
              <a:rPr lang="en-US" sz="2800" dirty="0" err="1">
                <a:latin typeface="Times New Roman"/>
              </a:rPr>
              <a:t>τισμέν</a:t>
            </a:r>
            <a:r>
              <a:rPr lang="en-US" sz="2800" dirty="0">
                <a:latin typeface="Times New Roman"/>
              </a:rPr>
              <a:t>α </a:t>
            </a:r>
            <a:r>
              <a:rPr lang="en-US" sz="2800" dirty="0" err="1">
                <a:latin typeface="Times New Roman"/>
              </a:rPr>
              <a:t>άλογ</a:t>
            </a:r>
            <a:r>
              <a:rPr lang="en-US" sz="2800" dirty="0">
                <a:latin typeface="Times New Roman"/>
              </a:rPr>
              <a:t>α π</a:t>
            </a:r>
            <a:r>
              <a:rPr lang="en-US" sz="2800" dirty="0" err="1">
                <a:latin typeface="Times New Roman"/>
              </a:rPr>
              <a:t>ου</a:t>
            </a:r>
            <a:r>
              <a:rPr lang="en-US" sz="2800" dirty="0">
                <a:latin typeface="Times New Roman"/>
              </a:rPr>
              <a:t> </a:t>
            </a:r>
            <a:r>
              <a:rPr lang="en-US" sz="2800" dirty="0" err="1">
                <a:latin typeface="Times New Roman"/>
              </a:rPr>
              <a:t>έτρωγ</a:t>
            </a:r>
            <a:r>
              <a:rPr lang="en-US" sz="2800" dirty="0">
                <a:latin typeface="Times New Roman"/>
              </a:rPr>
              <a:t>αν τα </a:t>
            </a:r>
            <a:r>
              <a:rPr lang="en-US" sz="2800" dirty="0" err="1">
                <a:latin typeface="Times New Roman"/>
              </a:rPr>
              <a:t>φύλλ</a:t>
            </a:r>
            <a:r>
              <a:rPr lang="en-US" sz="2800" dirty="0">
                <a:latin typeface="Times New Roman"/>
              </a:rPr>
              <a:t>α και </a:t>
            </a:r>
            <a:r>
              <a:rPr lang="en-US" sz="2800" dirty="0" err="1">
                <a:latin typeface="Times New Roman"/>
              </a:rPr>
              <a:t>τους</a:t>
            </a:r>
            <a:r>
              <a:rPr lang="en-US" sz="2800" dirty="0">
                <a:latin typeface="Times New Roman"/>
              </a:rPr>
              <a:t> καρπ</a:t>
            </a:r>
            <a:r>
              <a:rPr lang="en-US" sz="2800" dirty="0" err="1">
                <a:latin typeface="Times New Roman"/>
              </a:rPr>
              <a:t>ούς</a:t>
            </a:r>
            <a:r>
              <a:rPr lang="en-US" sz="2800" dirty="0">
                <a:latin typeface="Times New Roman"/>
              </a:rPr>
              <a:t> </a:t>
            </a:r>
            <a:r>
              <a:rPr lang="en-US" sz="2800" dirty="0" err="1">
                <a:latin typeface="Times New Roman"/>
              </a:rPr>
              <a:t>του</a:t>
            </a:r>
            <a:r>
              <a:rPr lang="en-US" sz="2800" dirty="0">
                <a:latin typeface="Times New Roman"/>
              </a:rPr>
              <a:t> </a:t>
            </a:r>
            <a:r>
              <a:rPr lang="en-US" sz="2800" dirty="0" err="1">
                <a:latin typeface="Times New Roman"/>
              </a:rPr>
              <a:t>φυτού</a:t>
            </a:r>
            <a:r>
              <a:rPr lang="en-US" sz="2800" dirty="0">
                <a:latin typeface="Times New Roman"/>
              </a:rPr>
              <a:t> α</a:t>
            </a:r>
            <a:r>
              <a:rPr lang="en-US" sz="2800" dirty="0" err="1">
                <a:latin typeface="Times New Roman"/>
              </a:rPr>
              <a:t>νάρρων</a:t>
            </a:r>
            <a:r>
              <a:rPr lang="en-US" sz="2800" dirty="0">
                <a:latin typeface="Times New Roman"/>
              </a:rPr>
              <a:t>αν </a:t>
            </a:r>
            <a:r>
              <a:rPr lang="en-US" sz="2800" dirty="0" err="1">
                <a:latin typeface="Times New Roman"/>
              </a:rPr>
              <a:t>γρηγορότερ</a:t>
            </a:r>
            <a:r>
              <a:rPr lang="en-US" sz="2800" dirty="0">
                <a:latin typeface="Times New Roman"/>
              </a:rPr>
              <a:t>α, απ</a:t>
            </a:r>
            <a:r>
              <a:rPr lang="en-US" sz="2800" dirty="0" err="1">
                <a:latin typeface="Times New Roman"/>
              </a:rPr>
              <a:t>οκτούσ</a:t>
            </a:r>
            <a:r>
              <a:rPr lang="en-US" sz="2800" dirty="0">
                <a:latin typeface="Times New Roman"/>
              </a:rPr>
              <a:t>αν π</a:t>
            </a:r>
            <a:r>
              <a:rPr lang="en-US" sz="2800" dirty="0" err="1">
                <a:latin typeface="Times New Roman"/>
              </a:rPr>
              <a:t>ερισσότερη</a:t>
            </a:r>
            <a:r>
              <a:rPr lang="en-US" sz="2800" dirty="0">
                <a:latin typeface="Times New Roman"/>
              </a:rPr>
              <a:t> </a:t>
            </a:r>
            <a:r>
              <a:rPr lang="en-US" sz="2800" dirty="0" err="1">
                <a:latin typeface="Times New Roman"/>
              </a:rPr>
              <a:t>δύν</a:t>
            </a:r>
            <a:r>
              <a:rPr lang="en-US" sz="2800" dirty="0">
                <a:latin typeface="Times New Roman"/>
              </a:rPr>
              <a:t>α</a:t>
            </a:r>
            <a:r>
              <a:rPr lang="en-US" sz="2800" dirty="0" err="1">
                <a:latin typeface="Times New Roman"/>
              </a:rPr>
              <a:t>μη</a:t>
            </a:r>
            <a:r>
              <a:rPr lang="en-US" sz="2800" dirty="0">
                <a:latin typeface="Times New Roman"/>
              </a:rPr>
              <a:t>, </a:t>
            </a:r>
            <a:r>
              <a:rPr lang="en-US" sz="2800" dirty="0" err="1">
                <a:latin typeface="Times New Roman"/>
              </a:rPr>
              <a:t>ενώ</a:t>
            </a:r>
            <a:r>
              <a:rPr lang="en-US" sz="2800" dirty="0">
                <a:latin typeface="Times New Roman"/>
              </a:rPr>
              <a:t> </a:t>
            </a:r>
            <a:r>
              <a:rPr lang="en-US" sz="2800" dirty="0" err="1">
                <a:latin typeface="Times New Roman"/>
              </a:rPr>
              <a:t>το</a:t>
            </a:r>
            <a:r>
              <a:rPr lang="en-US" sz="2800" dirty="0">
                <a:latin typeface="Times New Roman"/>
              </a:rPr>
              <a:t> </a:t>
            </a:r>
            <a:r>
              <a:rPr lang="en-US" sz="2800" dirty="0" err="1">
                <a:latin typeface="Times New Roman"/>
              </a:rPr>
              <a:t>τρίχωμά</a:t>
            </a:r>
            <a:r>
              <a:rPr lang="en-US" sz="2800" dirty="0">
                <a:latin typeface="Times New Roman"/>
              </a:rPr>
              <a:t> </a:t>
            </a:r>
            <a:r>
              <a:rPr lang="en-US" sz="2800" dirty="0" err="1">
                <a:latin typeface="Times New Roman"/>
              </a:rPr>
              <a:t>τους</a:t>
            </a:r>
            <a:r>
              <a:rPr lang="en-US" sz="2800" dirty="0">
                <a:latin typeface="Times New Roman"/>
              </a:rPr>
              <a:t> </a:t>
            </a:r>
            <a:r>
              <a:rPr lang="en-US" sz="2800" dirty="0" err="1">
                <a:latin typeface="Times New Roman"/>
              </a:rPr>
              <a:t>δυνάμωνε</a:t>
            </a:r>
            <a:r>
              <a:rPr lang="en-US" sz="2800" dirty="0">
                <a:latin typeface="Times New Roman"/>
              </a:rPr>
              <a:t> και </a:t>
            </a:r>
            <a:r>
              <a:rPr lang="en-US" sz="2800" dirty="0" err="1">
                <a:latin typeface="Times New Roman"/>
              </a:rPr>
              <a:t>γινότ</a:t>
            </a:r>
            <a:r>
              <a:rPr lang="en-US" sz="2800" dirty="0">
                <a:latin typeface="Times New Roman"/>
              </a:rPr>
              <a:t>αν π</a:t>
            </a:r>
            <a:r>
              <a:rPr lang="en-US" sz="2800" dirty="0" err="1">
                <a:latin typeface="Times New Roman"/>
              </a:rPr>
              <a:t>ιο</a:t>
            </a:r>
            <a:r>
              <a:rPr lang="en-US" sz="2800" dirty="0">
                <a:latin typeface="Times New Roman"/>
              </a:rPr>
              <a:t> λαμπ</a:t>
            </a:r>
            <a:r>
              <a:rPr lang="en-US" sz="2800" dirty="0" err="1">
                <a:latin typeface="Times New Roman"/>
              </a:rPr>
              <a:t>ερό</a:t>
            </a:r>
            <a:r>
              <a:rPr lang="en-US" sz="2800" dirty="0">
                <a:latin typeface="Times New Roman"/>
              </a:rPr>
              <a:t>. </a:t>
            </a:r>
            <a:br>
              <a:rPr lang="en-US" sz="2800" dirty="0">
                <a:latin typeface="Times New Roman"/>
              </a:rPr>
            </a:br>
            <a:r>
              <a:rPr lang="en-US" sz="2800" dirty="0">
                <a:latin typeface="Times New Roman"/>
              </a:rPr>
              <a:t/>
            </a:r>
            <a:br>
              <a:rPr lang="en-US" sz="2800" dirty="0">
                <a:latin typeface="Times New Roman"/>
              </a:rPr>
            </a:br>
            <a:r>
              <a:rPr lang="en-US" sz="2800" dirty="0">
                <a:latin typeface="Times New Roman"/>
              </a:rPr>
              <a:t/>
            </a:r>
            <a:br>
              <a:rPr lang="en-US" sz="2800" dirty="0">
                <a:latin typeface="Times New Roman"/>
              </a:rPr>
            </a:br>
            <a:endParaRPr lang="en-US" sz="2800" dirty="0">
              <a:latin typeface="Times New Roman"/>
            </a:endParaRPr>
          </a:p>
        </p:txBody>
      </p:sp>
    </p:spTree>
    <p:extLst>
      <p:ext uri="{BB962C8B-B14F-4D97-AF65-F5344CB8AC3E}">
        <p14:creationId xmlns:p14="http://schemas.microsoft.com/office/powerpoint/2010/main" val="1478874221"/>
      </p:ext>
    </p:extLst>
  </p:cSld>
  <p:clrMapOvr>
    <a:masterClrMapping/>
  </p:clrMapOvr>
  <p:transition spd="slow">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εικόνας 6" descr="ΗΦΩΒΘΙΔΒΩΘΙ.jpg"/>
          <p:cNvPicPr>
            <a:picLocks noGrp="1" noChangeAspect="1"/>
          </p:cNvPicPr>
          <p:nvPr>
            <p:ph type="pic" idx="1"/>
          </p:nvPr>
        </p:nvPicPr>
        <p:blipFill>
          <a:blip r:embed="rId3"/>
          <a:srcRect l="4641" r="4641"/>
          <a:stretch>
            <a:fillRect/>
          </a:stretch>
        </p:blipFill>
        <p:spPr>
          <a:xfrm>
            <a:off x="5200650" y="1095375"/>
            <a:ext cx="6645275" cy="5127625"/>
          </a:xfrm>
        </p:spPr>
      </p:pic>
      <p:sp>
        <p:nvSpPr>
          <p:cNvPr id="6" name="Τίτλος 5"/>
          <p:cNvSpPr>
            <a:spLocks noGrp="1"/>
          </p:cNvSpPr>
          <p:nvPr>
            <p:ph type="title"/>
          </p:nvPr>
        </p:nvSpPr>
        <p:spPr>
          <a:xfrm>
            <a:off x="657225" y="5419725"/>
            <a:ext cx="4286962" cy="1921140"/>
          </a:xfrm>
        </p:spPr>
        <p:txBody>
          <a:bodyPr>
            <a:normAutofit fontScale="90000"/>
          </a:bodyPr>
          <a:lstStyle/>
          <a:p>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i="1" u="sng" dirty="0"/>
              <a:t/>
            </a:r>
            <a:br>
              <a:rPr lang="el-GR" i="1" u="sng" dirty="0"/>
            </a:br>
            <a:r>
              <a:rPr lang="el-GR" sz="2800" i="1" u="sng" dirty="0">
                <a:solidFill>
                  <a:srgbClr val="000000"/>
                </a:solidFill>
                <a:latin typeface="Calibri"/>
              </a:rPr>
              <a:t>Συγκομιδή και Επεξεργασία</a:t>
            </a:r>
          </a:p>
          <a:p>
            <a:r>
              <a:rPr lang="el-GR" sz="2800" i="1" u="sng" dirty="0"/>
              <a:t> </a:t>
            </a:r>
            <a:r>
              <a:rPr lang="en-US" sz="2800" i="1" u="sng" dirty="0"/>
              <a:t>Η </a:t>
            </a:r>
            <a:r>
              <a:rPr lang="en-US" sz="2800" i="1" u="sng" dirty="0" err="1"/>
              <a:t>συγκομιδή</a:t>
            </a:r>
            <a:r>
              <a:rPr lang="en-US" sz="2800" i="1" u="sng" dirty="0"/>
              <a:t> </a:t>
            </a:r>
            <a:r>
              <a:rPr lang="en-US" sz="2800" i="1" u="sng" dirty="0" err="1"/>
              <a:t>είν</a:t>
            </a:r>
            <a:r>
              <a:rPr lang="en-US" sz="2800" i="1" u="sng" dirty="0"/>
              <a:t>αι </a:t>
            </a:r>
            <a:r>
              <a:rPr lang="en-US" sz="2800" i="1" u="sng" dirty="0" err="1"/>
              <a:t>δύσκολη</a:t>
            </a:r>
            <a:r>
              <a:rPr lang="en-US" sz="2800" i="1" u="sng" dirty="0"/>
              <a:t> </a:t>
            </a:r>
            <a:r>
              <a:rPr lang="en-US" sz="2800" i="1" u="sng" dirty="0" err="1"/>
              <a:t>εξ</a:t>
            </a:r>
            <a:r>
              <a:rPr lang="en-US" sz="2800" i="1" u="sng" dirty="0"/>
              <a:t>α</a:t>
            </a:r>
            <a:r>
              <a:rPr lang="en-US" sz="2800" i="1" u="sng" dirty="0" err="1"/>
              <a:t>ιτί</a:t>
            </a:r>
            <a:r>
              <a:rPr lang="en-US" sz="2800" i="1" u="sng" dirty="0"/>
              <a:t>ας </a:t>
            </a:r>
            <a:r>
              <a:rPr lang="en-US" sz="2800" i="1" u="sng" dirty="0" err="1"/>
              <a:t>της</a:t>
            </a:r>
            <a:r>
              <a:rPr lang="en-US" sz="2800" i="1" u="sng" dirty="0"/>
              <a:t> π</a:t>
            </a:r>
            <a:r>
              <a:rPr lang="en-US" sz="2800" i="1" u="sng" dirty="0" err="1"/>
              <a:t>υκνής</a:t>
            </a:r>
            <a:r>
              <a:rPr lang="en-US" sz="2800" i="1" u="sng" dirty="0"/>
              <a:t> ακα</a:t>
            </a:r>
            <a:r>
              <a:rPr lang="en-US" sz="2800" i="1" u="sng" dirty="0" err="1"/>
              <a:t>νθώδους</a:t>
            </a:r>
            <a:r>
              <a:rPr lang="en-US" sz="2800" i="1" u="sng" dirty="0"/>
              <a:t> </a:t>
            </a:r>
            <a:r>
              <a:rPr lang="en-US" sz="2800" i="1" u="sng" dirty="0" err="1"/>
              <a:t>διάτ</a:t>
            </a:r>
            <a:r>
              <a:rPr lang="en-US" sz="2800" i="1" u="sng" dirty="0"/>
              <a:t>α</a:t>
            </a:r>
            <a:r>
              <a:rPr lang="en-US" sz="2800" i="1" u="sng" dirty="0" err="1"/>
              <a:t>ξης</a:t>
            </a:r>
            <a:r>
              <a:rPr lang="en-US" sz="2800" i="1" u="sng" dirty="0"/>
              <a:t> </a:t>
            </a:r>
            <a:r>
              <a:rPr lang="en-US" sz="2800" i="1" u="sng" dirty="0" err="1"/>
              <a:t>μετ</a:t>
            </a:r>
            <a:r>
              <a:rPr lang="en-US" sz="2800" i="1" u="sng" dirty="0"/>
              <a:t>α</a:t>
            </a:r>
            <a:r>
              <a:rPr lang="en-US" sz="2800" i="1" u="sng" dirty="0" err="1"/>
              <a:t>ξύ</a:t>
            </a:r>
            <a:r>
              <a:rPr lang="en-US" sz="2800" i="1" u="sng" dirty="0"/>
              <a:t> </a:t>
            </a:r>
            <a:r>
              <a:rPr lang="en-US" sz="2800" i="1" u="sng" dirty="0" err="1"/>
              <a:t>των</a:t>
            </a:r>
            <a:r>
              <a:rPr lang="en-US" sz="2800" i="1" u="sng" dirty="0"/>
              <a:t> καρπ</a:t>
            </a:r>
            <a:r>
              <a:rPr lang="en-US" sz="2800" i="1" u="sng" dirty="0" err="1"/>
              <a:t>ών</a:t>
            </a:r>
            <a:r>
              <a:rPr lang="en-US" sz="2800" i="1" u="sng" dirty="0"/>
              <a:t> </a:t>
            </a:r>
            <a:r>
              <a:rPr lang="en-US" sz="2800" i="1" u="sng" dirty="0" err="1"/>
              <a:t>σε</a:t>
            </a:r>
            <a:r>
              <a:rPr lang="en-US" sz="2800" i="1" u="sng" dirty="0"/>
              <a:t> </a:t>
            </a:r>
            <a:r>
              <a:rPr lang="en-US" sz="2800" i="1" u="sng" dirty="0" err="1"/>
              <a:t>κάθε</a:t>
            </a:r>
            <a:r>
              <a:rPr lang="en-US" sz="2800" i="1" u="sng" dirty="0"/>
              <a:t> </a:t>
            </a:r>
            <a:r>
              <a:rPr lang="en-US" sz="2800" i="1" u="sng" dirty="0" err="1"/>
              <a:t>κλ</a:t>
            </a:r>
            <a:r>
              <a:rPr lang="en-US" sz="2800" i="1" u="sng" dirty="0"/>
              <a:t>α</a:t>
            </a:r>
            <a:r>
              <a:rPr lang="en-US" sz="2800" i="1" u="sng" dirty="0" err="1"/>
              <a:t>δί</a:t>
            </a:r>
            <a:r>
              <a:rPr lang="en-US" sz="2800" i="1" u="sng" dirty="0"/>
              <a:t>. </a:t>
            </a:r>
            <a:r>
              <a:rPr lang="en-US" sz="2800" i="1" u="sng" dirty="0" err="1"/>
              <a:t>Κοινή</a:t>
            </a:r>
            <a:r>
              <a:rPr lang="en-US" sz="2800" i="1" u="sng" dirty="0"/>
              <a:t> </a:t>
            </a:r>
            <a:r>
              <a:rPr lang="en-US" sz="2800" i="1" u="sng" dirty="0" err="1"/>
              <a:t>τεχνική</a:t>
            </a:r>
            <a:r>
              <a:rPr lang="en-US" sz="2800" i="1" u="sng" dirty="0"/>
              <a:t> </a:t>
            </a:r>
            <a:r>
              <a:rPr lang="en-US" sz="2800" i="1" u="sng" dirty="0" err="1"/>
              <a:t>συγκομιδής</a:t>
            </a:r>
            <a:r>
              <a:rPr lang="en-US" sz="2800" i="1" u="sng" dirty="0"/>
              <a:t> απ</a:t>
            </a:r>
            <a:r>
              <a:rPr lang="en-US" sz="2800" i="1" u="sng" dirty="0" err="1"/>
              <a:t>οτελεί</a:t>
            </a:r>
            <a:r>
              <a:rPr lang="en-US" sz="2800" i="1" u="sng" dirty="0"/>
              <a:t> η απ</a:t>
            </a:r>
            <a:r>
              <a:rPr lang="en-US" sz="2800" i="1" u="sng" dirty="0" err="1"/>
              <a:t>όσ</a:t>
            </a:r>
            <a:r>
              <a:rPr lang="en-US" sz="2800" i="1" u="sng" dirty="0"/>
              <a:t>πα</a:t>
            </a:r>
            <a:r>
              <a:rPr lang="en-US" sz="2800" i="1" u="sng" dirty="0" err="1"/>
              <a:t>ση</a:t>
            </a:r>
            <a:r>
              <a:rPr lang="en-US" sz="2800" i="1" u="sng" dirty="0"/>
              <a:t> </a:t>
            </a:r>
            <a:r>
              <a:rPr lang="en-US" sz="2800" i="1" u="sng" dirty="0" err="1"/>
              <a:t>ολόκληρου</a:t>
            </a:r>
            <a:r>
              <a:rPr lang="en-US" sz="2800" i="1" u="sng" dirty="0"/>
              <a:t> </a:t>
            </a:r>
            <a:r>
              <a:rPr lang="en-US" sz="2800" i="1" u="sng" dirty="0" err="1"/>
              <a:t>του</a:t>
            </a:r>
            <a:r>
              <a:rPr lang="en-US" sz="2800" i="1" u="sng" dirty="0"/>
              <a:t> </a:t>
            </a:r>
            <a:r>
              <a:rPr lang="en-US" sz="2800" i="1" u="sng" dirty="0" err="1"/>
              <a:t>κλ</a:t>
            </a:r>
            <a:r>
              <a:rPr lang="en-US" sz="2800" i="1" u="sng" dirty="0"/>
              <a:t>α</a:t>
            </a:r>
            <a:r>
              <a:rPr lang="en-US" sz="2800" i="1" u="sng" dirty="0" err="1"/>
              <a:t>διού</a:t>
            </a:r>
            <a:r>
              <a:rPr lang="en-US" sz="2800" i="1" u="sng" dirty="0"/>
              <a:t>, αν και α</a:t>
            </a:r>
            <a:r>
              <a:rPr lang="en-US" sz="2800" i="1" u="sng" dirty="0" err="1"/>
              <a:t>υτό</a:t>
            </a:r>
            <a:r>
              <a:rPr lang="en-US" sz="2800" i="1" u="sng" dirty="0"/>
              <a:t> αποβα</a:t>
            </a:r>
            <a:r>
              <a:rPr lang="en-US" sz="2800" i="1" u="sng" dirty="0" err="1"/>
              <a:t>ίνει</a:t>
            </a:r>
            <a:r>
              <a:rPr lang="en-US" sz="2800" i="1" u="sng" dirty="0"/>
              <a:t> κατα</a:t>
            </a:r>
            <a:r>
              <a:rPr lang="en-US" sz="2800" i="1" u="sng" dirty="0" err="1"/>
              <a:t>στροφικό</a:t>
            </a:r>
            <a:r>
              <a:rPr lang="en-US" sz="2800" i="1" u="sng" dirty="0"/>
              <a:t> </a:t>
            </a:r>
            <a:r>
              <a:rPr lang="en-US" sz="2800" i="1" u="sng" dirty="0" err="1"/>
              <a:t>γι</a:t>
            </a:r>
            <a:r>
              <a:rPr lang="en-US" sz="2800" i="1" u="sng" dirty="0"/>
              <a:t>α </a:t>
            </a:r>
            <a:r>
              <a:rPr lang="en-US" sz="2800" i="1" u="sng" dirty="0" err="1"/>
              <a:t>το</a:t>
            </a:r>
            <a:r>
              <a:rPr lang="en-US" sz="2800" i="1" u="sng" dirty="0"/>
              <a:t> </a:t>
            </a:r>
            <a:r>
              <a:rPr lang="en-US" sz="2800" i="1" u="sng" dirty="0" err="1"/>
              <a:t>θάμνο</a:t>
            </a:r>
            <a:r>
              <a:rPr lang="en-US" sz="2800" i="1" u="sng" dirty="0"/>
              <a:t> και </a:t>
            </a:r>
            <a:r>
              <a:rPr lang="en-US" sz="2800" i="1" u="sng" dirty="0" err="1"/>
              <a:t>μειώνει</a:t>
            </a:r>
            <a:r>
              <a:rPr lang="en-US" sz="2800" i="1" u="sng" dirty="0"/>
              <a:t> </a:t>
            </a:r>
            <a:r>
              <a:rPr lang="en-US" sz="2800" i="1" u="sng" dirty="0" err="1"/>
              <a:t>τις</a:t>
            </a:r>
            <a:r>
              <a:rPr lang="en-US" sz="2800" i="1" u="sng" dirty="0"/>
              <a:t> </a:t>
            </a:r>
            <a:r>
              <a:rPr lang="en-US" sz="2800" i="1" u="sng" dirty="0" err="1"/>
              <a:t>μελλοντικές</a:t>
            </a:r>
            <a:r>
              <a:rPr lang="en-US" sz="2800" i="1" u="sng" dirty="0"/>
              <a:t> </a:t>
            </a:r>
            <a:r>
              <a:rPr lang="en-US" sz="2800" i="1" u="sng" dirty="0" err="1"/>
              <a:t>συγκομιδές</a:t>
            </a:r>
            <a:r>
              <a:rPr lang="en-US" sz="2800" i="1" u="sng" dirty="0"/>
              <a:t>. </a:t>
            </a:r>
            <a:r>
              <a:rPr lang="en-US" sz="2800" i="1" u="sng" dirty="0" err="1"/>
              <a:t>Αν</a:t>
            </a:r>
            <a:r>
              <a:rPr lang="en-US" sz="2800" i="1" u="sng" dirty="0"/>
              <a:t> </a:t>
            </a:r>
            <a:r>
              <a:rPr lang="en-US" sz="2800" i="1" u="sng" dirty="0" err="1"/>
              <a:t>έν</a:t>
            </a:r>
            <a:r>
              <a:rPr lang="en-US" sz="2800" i="1" u="sng" dirty="0"/>
              <a:t>α </a:t>
            </a:r>
            <a:r>
              <a:rPr lang="en-US" sz="2800" i="1" u="sng" dirty="0" err="1"/>
              <a:t>κλ</a:t>
            </a:r>
            <a:r>
              <a:rPr lang="en-US" sz="2800" i="1" u="sng" dirty="0"/>
              <a:t>α</a:t>
            </a:r>
            <a:r>
              <a:rPr lang="en-US" sz="2800" i="1" u="sng" dirty="0" err="1"/>
              <a:t>δί</a:t>
            </a:r>
            <a:r>
              <a:rPr lang="en-US" sz="2800" i="1" u="sng" dirty="0"/>
              <a:t> αφα</a:t>
            </a:r>
            <a:r>
              <a:rPr lang="en-US" sz="2800" i="1" u="sng" dirty="0" err="1"/>
              <a:t>ιρεθεί</a:t>
            </a:r>
            <a:r>
              <a:rPr lang="en-US" sz="2800" i="1" u="sng" dirty="0"/>
              <a:t> </a:t>
            </a:r>
            <a:r>
              <a:rPr lang="en-US" sz="2800" i="1" u="sng" dirty="0" err="1"/>
              <a:t>με</a:t>
            </a:r>
            <a:r>
              <a:rPr lang="en-US" sz="2800" i="1" u="sng" dirty="0"/>
              <a:t> α</a:t>
            </a:r>
            <a:r>
              <a:rPr lang="en-US" sz="2800" i="1" u="sng" dirty="0" err="1"/>
              <a:t>υτήν</a:t>
            </a:r>
            <a:r>
              <a:rPr lang="en-US" sz="2800" i="1" u="sng" dirty="0"/>
              <a:t> </a:t>
            </a:r>
            <a:r>
              <a:rPr lang="en-US" sz="2800" i="1" u="sng" dirty="0" err="1"/>
              <a:t>τη</a:t>
            </a:r>
            <a:r>
              <a:rPr lang="en-US" sz="2800" i="1" u="sng" dirty="0"/>
              <a:t> </a:t>
            </a:r>
            <a:r>
              <a:rPr lang="en-US" sz="2800" i="1" u="sng" dirty="0" err="1"/>
              <a:t>μέθοδο</a:t>
            </a:r>
            <a:r>
              <a:rPr lang="en-US" sz="2800" i="1" u="sng" dirty="0"/>
              <a:t> και β</a:t>
            </a:r>
            <a:r>
              <a:rPr lang="en-US" sz="2800" i="1" u="sng" dirty="0" err="1"/>
              <a:t>ρίσκετ</a:t>
            </a:r>
            <a:r>
              <a:rPr lang="en-US" sz="2800" i="1" u="sng" dirty="0"/>
              <a:t>αι </a:t>
            </a:r>
            <a:r>
              <a:rPr lang="en-US" sz="2800" i="1" u="sng" dirty="0" err="1"/>
              <a:t>κοντά</a:t>
            </a:r>
            <a:r>
              <a:rPr lang="en-US" sz="2800" i="1" u="sng" dirty="0"/>
              <a:t> </a:t>
            </a:r>
            <a:r>
              <a:rPr lang="en-US" sz="2800" i="1" u="sng" dirty="0" err="1"/>
              <a:t>σε</a:t>
            </a:r>
            <a:r>
              <a:rPr lang="en-US" sz="2800" i="1" u="sng" dirty="0"/>
              <a:t> </a:t>
            </a:r>
            <a:r>
              <a:rPr lang="en-US" sz="2800" i="1" u="sng" dirty="0" err="1"/>
              <a:t>θερμοκρ</a:t>
            </a:r>
            <a:r>
              <a:rPr lang="en-US" sz="2800" i="1" u="sng" dirty="0"/>
              <a:t>α</a:t>
            </a:r>
            <a:r>
              <a:rPr lang="en-US" sz="2800" i="1" u="sng" dirty="0" err="1"/>
              <a:t>σί</a:t>
            </a:r>
            <a:r>
              <a:rPr lang="en-US" sz="2800" i="1" u="sng" dirty="0"/>
              <a:t>α κα</a:t>
            </a:r>
            <a:r>
              <a:rPr lang="en-US" sz="2800" i="1" u="sng" dirty="0" err="1"/>
              <a:t>τάψυξης</a:t>
            </a:r>
            <a:r>
              <a:rPr lang="en-US" sz="2800" i="1" u="sng" dirty="0"/>
              <a:t>, </a:t>
            </a:r>
            <a:r>
              <a:rPr lang="en-US" sz="2800" i="1" u="sng" dirty="0" err="1"/>
              <a:t>διευκολύνετ</a:t>
            </a:r>
            <a:r>
              <a:rPr lang="en-US" sz="2800" i="1" u="sng" dirty="0"/>
              <a:t>αι κα</a:t>
            </a:r>
            <a:r>
              <a:rPr lang="en-US" sz="2800" i="1" u="sng" dirty="0" err="1"/>
              <a:t>τά</a:t>
            </a:r>
            <a:r>
              <a:rPr lang="en-US" sz="2800" i="1" u="sng" dirty="0"/>
              <a:t> π</a:t>
            </a:r>
            <a:r>
              <a:rPr lang="en-US" sz="2800" i="1" u="sng" dirty="0" err="1"/>
              <a:t>ολύ</a:t>
            </a:r>
            <a:r>
              <a:rPr lang="en-US" sz="2800" i="1" u="sng" dirty="0"/>
              <a:t> η </a:t>
            </a:r>
            <a:r>
              <a:rPr lang="en-US" sz="2800" i="1" u="sng" dirty="0" err="1"/>
              <a:t>συλλογή</a:t>
            </a:r>
            <a:r>
              <a:rPr lang="en-US" sz="2800" i="1" u="sng" dirty="0"/>
              <a:t> </a:t>
            </a:r>
            <a:r>
              <a:rPr lang="en-US" sz="2800" i="1" u="sng" dirty="0" err="1"/>
              <a:t>των</a:t>
            </a:r>
            <a:r>
              <a:rPr lang="en-US" sz="2800" i="1" u="sng" dirty="0"/>
              <a:t> καρπ</a:t>
            </a:r>
            <a:r>
              <a:rPr lang="en-US" sz="2800" i="1" u="sng" dirty="0" err="1"/>
              <a:t>ών</a:t>
            </a:r>
            <a:r>
              <a:rPr lang="en-US" sz="2800" i="1" u="sng" dirty="0"/>
              <a:t>. Τα </a:t>
            </a:r>
            <a:r>
              <a:rPr lang="en-US" sz="2800" i="1" u="sng" dirty="0" err="1"/>
              <a:t>κλ</a:t>
            </a:r>
            <a:r>
              <a:rPr lang="en-US" sz="2800" i="1" u="sng" dirty="0"/>
              <a:t>α</a:t>
            </a:r>
            <a:r>
              <a:rPr lang="en-US" sz="2800" i="1" u="sng" dirty="0" err="1"/>
              <a:t>διά</a:t>
            </a:r>
            <a:r>
              <a:rPr lang="en-US" sz="2800" i="1" u="sng" dirty="0"/>
              <a:t> π</a:t>
            </a:r>
            <a:r>
              <a:rPr lang="en-US" sz="2800" i="1" u="sng" dirty="0" err="1"/>
              <a:t>ου</a:t>
            </a:r>
            <a:r>
              <a:rPr lang="en-US" sz="2800" i="1" u="sng" dirty="0"/>
              <a:t> απ</a:t>
            </a:r>
            <a:r>
              <a:rPr lang="en-US" sz="2800" i="1" u="sng" dirty="0" err="1"/>
              <a:t>οσ</a:t>
            </a:r>
            <a:r>
              <a:rPr lang="en-US" sz="2800" i="1" u="sng" dirty="0"/>
              <a:t>π</a:t>
            </a:r>
            <a:r>
              <a:rPr lang="en-US" sz="2800" i="1" u="sng" dirty="0" err="1"/>
              <a:t>ώντ</a:t>
            </a:r>
            <a:r>
              <a:rPr lang="en-US" sz="2800" i="1" u="sng" dirty="0"/>
              <a:t>αι, κατα</a:t>
            </a:r>
            <a:r>
              <a:rPr lang="en-US" sz="2800" i="1" u="sng" dirty="0" err="1"/>
              <a:t>ψύχοντ</a:t>
            </a:r>
            <a:r>
              <a:rPr lang="en-US" sz="2800" i="1" u="sng" dirty="0"/>
              <a:t>αι  </a:t>
            </a:r>
            <a:r>
              <a:rPr lang="en-US" sz="2800" i="1" u="sng" dirty="0" err="1"/>
              <a:t>στη</a:t>
            </a:r>
            <a:r>
              <a:rPr lang="en-US" sz="2800" i="1" u="sng" dirty="0"/>
              <a:t> </a:t>
            </a:r>
            <a:r>
              <a:rPr lang="en-US" sz="2800" i="1" u="sng" dirty="0" err="1"/>
              <a:t>συνέχει</a:t>
            </a:r>
            <a:r>
              <a:rPr lang="en-US" sz="2800" i="1" u="sng" dirty="0"/>
              <a:t>α ανα</a:t>
            </a:r>
            <a:r>
              <a:rPr lang="en-US" sz="2800" i="1" u="sng" dirty="0" err="1"/>
              <a:t>κινούντ</a:t>
            </a:r>
            <a:r>
              <a:rPr lang="en-US" sz="2800" i="1" u="sng" dirty="0"/>
              <a:t>αι ή </a:t>
            </a:r>
            <a:r>
              <a:rPr lang="en-US" sz="2800" i="1" u="sng" dirty="0" err="1"/>
              <a:t>τρί</a:t>
            </a:r>
            <a:r>
              <a:rPr lang="en-US" sz="2800" i="1" u="sng" dirty="0"/>
              <a:t>β</a:t>
            </a:r>
            <a:r>
              <a:rPr lang="en-US" sz="2800" i="1" u="sng" dirty="0" err="1"/>
              <a:t>οντ</a:t>
            </a:r>
            <a:r>
              <a:rPr lang="en-US" sz="2800" i="1" u="sng" dirty="0"/>
              <a:t>αι </a:t>
            </a:r>
            <a:r>
              <a:rPr lang="en-US" sz="2800" i="1" u="sng" dirty="0" err="1"/>
              <a:t>γι</a:t>
            </a:r>
            <a:r>
              <a:rPr lang="en-US" sz="2800" i="1" u="sng" dirty="0"/>
              <a:t>α </a:t>
            </a:r>
            <a:r>
              <a:rPr lang="en-US" sz="2800" i="1" u="sng" dirty="0" err="1"/>
              <a:t>την</a:t>
            </a:r>
            <a:r>
              <a:rPr lang="en-US" sz="2800" i="1" u="sng" dirty="0"/>
              <a:t> απ</a:t>
            </a:r>
            <a:r>
              <a:rPr lang="en-US" sz="2800" i="1" u="sng" dirty="0" err="1"/>
              <a:t>ομάκρυνση</a:t>
            </a:r>
            <a:r>
              <a:rPr lang="en-US" sz="2800" i="1" u="sng" dirty="0"/>
              <a:t> </a:t>
            </a:r>
            <a:r>
              <a:rPr lang="en-US" sz="2800" i="1" u="sng" dirty="0" err="1"/>
              <a:t>των</a:t>
            </a:r>
            <a:r>
              <a:rPr lang="en-US" sz="2800" i="1" u="sng" dirty="0"/>
              <a:t> καρπ</a:t>
            </a:r>
            <a:r>
              <a:rPr lang="en-US" sz="2800" i="1" u="sng" dirty="0" err="1"/>
              <a:t>ών</a:t>
            </a:r>
            <a:r>
              <a:rPr lang="en-US" sz="2800" i="1" u="sng" dirty="0"/>
              <a:t>.</a:t>
            </a:r>
            <a:endParaRPr lang="el-GR" sz="2800" dirty="0">
              <a:latin typeface="Calibri"/>
            </a:endParaRPr>
          </a:p>
          <a:p>
            <a:endParaRPr lang="en-US" sz="1100" dirty="0">
              <a:latin typeface="Calibri"/>
            </a:endParaRPr>
          </a:p>
          <a:p>
            <a:endParaRPr lang="el-GR" i="1" u="sng"/>
          </a:p>
        </p:txBody>
      </p:sp>
    </p:spTree>
    <p:extLst>
      <p:ext uri="{BB962C8B-B14F-4D97-AF65-F5344CB8AC3E}">
        <p14:creationId xmlns:p14="http://schemas.microsoft.com/office/powerpoint/2010/main" val="1095744177"/>
      </p:ext>
    </p:extLst>
  </p:cSld>
  <p:clrMapOvr>
    <a:masterClrMapping/>
  </p:clrMapOvr>
  <p:transition spd="slow">
    <p:strips dir="l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a:xfrm>
            <a:off x="323850" y="979488"/>
            <a:ext cx="4916488" cy="5533682"/>
          </a:xfrm>
        </p:spPr>
        <p:txBody>
          <a:bodyPr vert="horz" lIns="91440" tIns="45720" rIns="91440" bIns="45720" rtlCol="0" anchor="t">
            <a:normAutofit fontScale="55000" lnSpcReduction="20000"/>
          </a:bodyPr>
          <a:lstStyle/>
          <a:p>
            <a:r>
              <a:rPr lang="el-GR" sz="3200" b="1" dirty="0"/>
              <a:t>                                               ΟΦΕΛΗ</a:t>
            </a:r>
            <a:endParaRPr lang="el-GR" sz="3200" b="1" dirty="0">
              <a:solidFill>
                <a:srgbClr val="000000"/>
              </a:solidFill>
              <a:latin typeface="Calibri"/>
            </a:endParaRPr>
          </a:p>
          <a:p>
            <a:endParaRPr lang="el-GR" sz="3200" b="1" dirty="0"/>
          </a:p>
          <a:p>
            <a:r>
              <a:rPr lang="el-GR" sz="3200" b="1" dirty="0"/>
              <a:t>1.</a:t>
            </a:r>
            <a:r>
              <a:rPr lang="el-GR" sz="3200" dirty="0"/>
              <a:t>Τόνωση, ευεξία, ενέργεια, γρήγορη ανάρρωση και επούλωση των πληγών.</a:t>
            </a:r>
            <a:r>
              <a:rPr lang="el-GR" dirty="0"/>
              <a:t/>
            </a:r>
            <a:br>
              <a:rPr lang="el-GR" dirty="0"/>
            </a:br>
            <a:endParaRPr lang="el-GR" sz="3200" dirty="0">
              <a:latin typeface="Calibri"/>
            </a:endParaRPr>
          </a:p>
          <a:p>
            <a:r>
              <a:rPr lang="el-GR" sz="3200" dirty="0"/>
              <a:t>2. Ενίσχυση του ανοσοποιητικού, προστασία από τον καρκίνο.</a:t>
            </a:r>
            <a:r>
              <a:rPr lang="el-GR" dirty="0"/>
              <a:t/>
            </a:r>
            <a:br>
              <a:rPr lang="el-GR" dirty="0"/>
            </a:br>
            <a:endParaRPr lang="el-GR" sz="3200" dirty="0">
              <a:latin typeface="Calibri"/>
            </a:endParaRPr>
          </a:p>
          <a:p>
            <a:r>
              <a:rPr lang="el-GR" sz="3200" dirty="0"/>
              <a:t>3. Προστασία και ενίσχυση του νευρικού συστήματος, μείωση του άγχους.</a:t>
            </a:r>
            <a:r>
              <a:rPr lang="el-GR" dirty="0"/>
              <a:t/>
            </a:r>
            <a:br>
              <a:rPr lang="el-GR" dirty="0"/>
            </a:br>
            <a:endParaRPr lang="el-GR" sz="3200" dirty="0">
              <a:latin typeface="Calibri"/>
            </a:endParaRPr>
          </a:p>
          <a:p>
            <a:r>
              <a:rPr lang="el-GR" sz="3200" dirty="0"/>
              <a:t>4. Ρύθμιση του μεταβολισμού.</a:t>
            </a:r>
            <a:r>
              <a:rPr lang="el-GR" dirty="0"/>
              <a:t/>
            </a:r>
            <a:br>
              <a:rPr lang="el-GR" dirty="0"/>
            </a:br>
            <a:endParaRPr lang="el-GR" sz="3200" dirty="0">
              <a:latin typeface="Calibri"/>
            </a:endParaRPr>
          </a:p>
          <a:p>
            <a:r>
              <a:rPr lang="el-GR" sz="3200" dirty="0"/>
              <a:t>5. Αντιμετώπιση της υπερπλασίας του προστάτη, παθήσεων στο συκώτι, καθώς και γαστρεντερικών προβλημάτων, όπως η ελκώδης κολίτιδα, η οισοφαγίτιδα, η νόσος του </a:t>
            </a:r>
            <a:r>
              <a:rPr lang="el-GR" sz="3200" dirty="0" err="1"/>
              <a:t>Crohn</a:t>
            </a:r>
            <a:r>
              <a:rPr lang="el-GR" sz="3200" dirty="0"/>
              <a:t>.</a:t>
            </a:r>
            <a:r>
              <a:rPr lang="el-GR" dirty="0"/>
              <a:t/>
            </a:r>
            <a:br>
              <a:rPr lang="el-GR" dirty="0"/>
            </a:br>
            <a:endParaRPr lang="el-GR" sz="3200" dirty="0">
              <a:latin typeface="Calibri"/>
            </a:endParaRPr>
          </a:p>
          <a:p>
            <a:r>
              <a:rPr lang="el-GR" sz="3200" dirty="0"/>
              <a:t>6. Προστασία από καρδιαγγειακά προβλήματα, μείωση της κακής χοληστερίνης και του σακχάρου στο αίμα, προστασία των αγγείων, ενίσχυση της κυκλοφορίας του αίματος.</a:t>
            </a:r>
            <a:r>
              <a:rPr lang="el-GR" dirty="0"/>
              <a:t/>
            </a:r>
            <a:br>
              <a:rPr lang="el-GR" dirty="0"/>
            </a:br>
            <a:endParaRPr lang="el-GR" dirty="0"/>
          </a:p>
        </p:txBody>
      </p:sp>
      <p:pic>
        <p:nvPicPr>
          <p:cNvPr id="7" name="Θέση εικόνας 6" descr="ΓΗΩΚΓ.jpg"/>
          <p:cNvPicPr>
            <a:picLocks noGrp="1" noChangeAspect="1"/>
          </p:cNvPicPr>
          <p:nvPr>
            <p:ph type="pic" idx="1"/>
          </p:nvPr>
        </p:nvPicPr>
        <p:blipFill>
          <a:blip r:embed="rId3"/>
          <a:srcRect l="4213" r="4213"/>
          <a:stretch>
            <a:fillRect/>
          </a:stretch>
        </p:blipFill>
        <p:spPr>
          <a:xfrm>
            <a:off x="5600700" y="980236"/>
            <a:ext cx="6172200" cy="4873625"/>
          </a:xfrm>
        </p:spPr>
      </p:pic>
    </p:spTree>
    <p:extLst>
      <p:ext uri="{BB962C8B-B14F-4D97-AF65-F5344CB8AC3E}">
        <p14:creationId xmlns:p14="http://schemas.microsoft.com/office/powerpoint/2010/main" val="2837353605"/>
      </p:ext>
    </p:extLst>
  </p:cSld>
  <p:clrMapOvr>
    <a:masterClrMapping/>
  </p:clrMapOvr>
  <mc:AlternateContent xmlns:mc="http://schemas.openxmlformats.org/markup-compatibility/2006" xmlns:p14="http://schemas.microsoft.com/office/powerpoint/2010/main">
    <mc:Choice Requires="p14">
      <p:transition spd="slow" p14:dur="5000">
        <p:cut thruBlk="1"/>
      </p:transition>
    </mc:Choice>
    <mc:Fallback xmlns="">
      <p:transition spd="slow">
        <p:cut thruBlk="1"/>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Εικόνα 5" descr="Εικόνα1.jpg"/>
          <p:cNvPicPr>
            <a:picLocks noChangeAspect="1"/>
          </p:cNvPicPr>
          <p:nvPr/>
        </p:nvPicPr>
        <p:blipFill>
          <a:blip r:embed="rId3"/>
          <a:stretch>
            <a:fillRect/>
          </a:stretch>
        </p:blipFill>
        <p:spPr>
          <a:xfrm>
            <a:off x="157163" y="219075"/>
            <a:ext cx="11843137" cy="6529388"/>
          </a:xfrm>
          <a:prstGeom prst="rect">
            <a:avLst/>
          </a:prstGeom>
        </p:spPr>
      </p:pic>
      <p:sp>
        <p:nvSpPr>
          <p:cNvPr id="5" name="TextBox 4"/>
          <p:cNvSpPr txBox="1"/>
          <p:nvPr/>
        </p:nvSpPr>
        <p:spPr>
          <a:xfrm>
            <a:off x="7647766" y="295275"/>
            <a:ext cx="4359391" cy="3970318"/>
          </a:xfrm>
          <a:prstGeom prst="rect">
            <a:avLst/>
          </a:prstGeom>
        </p:spPr>
        <p:txBody>
          <a:bodyPr rtlCol="0">
            <a:spAutoFit/>
          </a:bodyPr>
          <a:lstStyle/>
          <a:p>
            <a:pPr algn="ctr"/>
            <a:r>
              <a:rPr lang="el-GR" sz="3600" dirty="0">
                <a:solidFill>
                  <a:srgbClr val="FFFFFF"/>
                </a:solidFill>
                <a:latin typeface="Calibri"/>
              </a:rPr>
              <a:t>2η ΟΜΑΔΑ:</a:t>
            </a:r>
          </a:p>
          <a:p>
            <a:pPr algn="ctr"/>
            <a:endParaRPr lang="el-GR" sz="3600" dirty="0">
              <a:solidFill>
                <a:srgbClr val="FFFFFF"/>
              </a:solidFill>
              <a:latin typeface="Calibri"/>
            </a:endParaRPr>
          </a:p>
          <a:p>
            <a:pPr algn="ctr"/>
            <a:r>
              <a:rPr lang="el-GR" sz="3600" dirty="0">
                <a:solidFill>
                  <a:srgbClr val="FFFFFF"/>
                </a:solidFill>
                <a:latin typeface="Calibri"/>
              </a:rPr>
              <a:t>ΤΕΤΡΑΔΑ ΦΩΤΙΑ:</a:t>
            </a:r>
          </a:p>
          <a:p>
            <a:pPr algn="ctr"/>
            <a:r>
              <a:rPr lang="el-GR" sz="3600" dirty="0">
                <a:solidFill>
                  <a:srgbClr val="FFFFFF"/>
                </a:solidFill>
                <a:latin typeface="Calibri"/>
              </a:rPr>
              <a:t>Ευγενία </a:t>
            </a:r>
            <a:r>
              <a:rPr lang="el-GR" sz="3600" dirty="0" err="1">
                <a:solidFill>
                  <a:srgbClr val="FFFFFF"/>
                </a:solidFill>
                <a:latin typeface="Calibri"/>
              </a:rPr>
              <a:t>Κοτσαρά</a:t>
            </a:r>
            <a:r>
              <a:rPr lang="el-GR" sz="3600" dirty="0">
                <a:solidFill>
                  <a:srgbClr val="FFFFFF"/>
                </a:solidFill>
                <a:latin typeface="Calibri"/>
              </a:rPr>
              <a:t> </a:t>
            </a:r>
          </a:p>
          <a:p>
            <a:pPr algn="ctr"/>
            <a:r>
              <a:rPr lang="el-GR" sz="3600" dirty="0" err="1">
                <a:solidFill>
                  <a:srgbClr val="FFFFFF"/>
                </a:solidFill>
                <a:latin typeface="Calibri"/>
              </a:rPr>
              <a:t>Θεοδότη</a:t>
            </a:r>
            <a:r>
              <a:rPr lang="el-GR" sz="3600" dirty="0">
                <a:solidFill>
                  <a:srgbClr val="FFFFFF"/>
                </a:solidFill>
                <a:latin typeface="Calibri"/>
              </a:rPr>
              <a:t> </a:t>
            </a:r>
            <a:r>
              <a:rPr lang="el-GR" sz="3600" dirty="0" err="1">
                <a:solidFill>
                  <a:srgbClr val="FFFFFF"/>
                </a:solidFill>
                <a:latin typeface="Calibri"/>
              </a:rPr>
              <a:t>Μούγιου</a:t>
            </a:r>
            <a:r>
              <a:rPr lang="el-GR" sz="3600" dirty="0">
                <a:solidFill>
                  <a:srgbClr val="FFFFFF"/>
                </a:solidFill>
                <a:latin typeface="Calibri"/>
              </a:rPr>
              <a:t> </a:t>
            </a:r>
          </a:p>
          <a:p>
            <a:pPr algn="ctr"/>
            <a:r>
              <a:rPr lang="el-GR" sz="3600" dirty="0">
                <a:solidFill>
                  <a:srgbClr val="FFFFFF"/>
                </a:solidFill>
                <a:latin typeface="Calibri"/>
              </a:rPr>
              <a:t>Παντελής </a:t>
            </a:r>
            <a:r>
              <a:rPr lang="el-GR" sz="3600" dirty="0" err="1">
                <a:solidFill>
                  <a:srgbClr val="FFFFFF"/>
                </a:solidFill>
                <a:latin typeface="Calibri"/>
              </a:rPr>
              <a:t>Λούμης</a:t>
            </a:r>
            <a:r>
              <a:rPr lang="el-GR" sz="3600" dirty="0">
                <a:solidFill>
                  <a:srgbClr val="FFFFFF"/>
                </a:solidFill>
                <a:latin typeface="Calibri"/>
              </a:rPr>
              <a:t> </a:t>
            </a:r>
          </a:p>
          <a:p>
            <a:pPr algn="ctr"/>
            <a:r>
              <a:rPr lang="el-GR" sz="3600" dirty="0">
                <a:solidFill>
                  <a:srgbClr val="FFFFFF"/>
                </a:solidFill>
                <a:latin typeface="Calibri"/>
              </a:rPr>
              <a:t>Γιάννης </a:t>
            </a:r>
            <a:r>
              <a:rPr lang="el-GR" sz="3600" dirty="0" err="1">
                <a:solidFill>
                  <a:srgbClr val="FFFFFF"/>
                </a:solidFill>
                <a:latin typeface="Calibri"/>
              </a:rPr>
              <a:t>Ζαραφωνίτης</a:t>
            </a:r>
            <a:endParaRPr lang="el-GR" sz="3600" dirty="0">
              <a:solidFill>
                <a:srgbClr val="FFFFFF"/>
              </a:solidFill>
              <a:latin typeface="Calibri"/>
            </a:endParaRPr>
          </a:p>
        </p:txBody>
      </p:sp>
    </p:spTree>
    <p:extLst>
      <p:ext uri="{BB962C8B-B14F-4D97-AF65-F5344CB8AC3E}">
        <p14:creationId xmlns:p14="http://schemas.microsoft.com/office/powerpoint/2010/main" val="4173321978"/>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rgbClr val="000000"/>
                </a:solidFill>
                <a:latin typeface="Calibri Light"/>
              </a:rPr>
              <a:t>Τα οφέλη του ροδιού</a:t>
            </a:r>
          </a:p>
        </p:txBody>
      </p:sp>
      <p:sp>
        <p:nvSpPr>
          <p:cNvPr id="3" name="Θέση περιεχομένου 2"/>
          <p:cNvSpPr>
            <a:spLocks noGrp="1"/>
          </p:cNvSpPr>
          <p:nvPr>
            <p:ph sz="half" idx="1"/>
          </p:nvPr>
        </p:nvSpPr>
        <p:spPr/>
        <p:txBody>
          <a:bodyPr vert="horz" lIns="91440" tIns="45720" rIns="91440" bIns="45720" rtlCol="0" anchor="t">
            <a:normAutofit/>
          </a:bodyPr>
          <a:lstStyle/>
          <a:p>
            <a:r>
              <a:rPr lang="el-GR" sz="2000" b="1" kern="1200" dirty="0">
                <a:solidFill>
                  <a:schemeClr val="tx1"/>
                </a:solidFill>
                <a:latin typeface="Tahoma"/>
                <a:ea typeface="+mn-ea"/>
                <a:cs typeface="+mn-cs"/>
              </a:rPr>
              <a:t>Επιβραδύνει τη γήρανση</a:t>
            </a:r>
          </a:p>
          <a:p>
            <a:pPr algn="l" rtl="0"/>
            <a:r>
              <a:rPr lang="el-GR" sz="2000" b="1" kern="1200" dirty="0">
                <a:solidFill>
                  <a:schemeClr val="tx1"/>
                </a:solidFill>
                <a:latin typeface="Tahoma"/>
                <a:ea typeface="+mn-ea"/>
                <a:cs typeface="+mn-cs"/>
              </a:rPr>
              <a:t>Προστατεύει τα νεφρά</a:t>
            </a:r>
          </a:p>
          <a:p>
            <a:pPr algn="l" rtl="0"/>
            <a:r>
              <a:rPr lang="el-GR" sz="2000" b="1" kern="1200" dirty="0">
                <a:solidFill>
                  <a:schemeClr val="tx1"/>
                </a:solidFill>
                <a:latin typeface="Tahoma"/>
                <a:ea typeface="+mn-ea"/>
                <a:cs typeface="+mn-cs"/>
              </a:rPr>
              <a:t>Αναζωογονεί το ήπαρ</a:t>
            </a:r>
            <a:r>
              <a:rPr lang="el-GR" sz="2000" kern="1200" dirty="0">
                <a:solidFill>
                  <a:schemeClr val="tx1"/>
                </a:solidFill>
                <a:latin typeface="Tahoma"/>
                <a:ea typeface="+mn-ea"/>
                <a:cs typeface="+mn-cs"/>
              </a:rPr>
              <a:t> </a:t>
            </a:r>
          </a:p>
          <a:p>
            <a:pPr algn="l" rtl="0"/>
            <a:r>
              <a:rPr lang="el-GR" sz="2000" b="1" kern="1200" dirty="0">
                <a:solidFill>
                  <a:schemeClr val="tx1"/>
                </a:solidFill>
                <a:latin typeface="Tahoma"/>
                <a:ea typeface="+mn-ea"/>
                <a:cs typeface="+mn-cs"/>
              </a:rPr>
              <a:t>Ενισχύει το ανοσοποιητικό σύστημα</a:t>
            </a:r>
            <a:r>
              <a:rPr lang="el-GR" sz="2000" kern="1200" dirty="0">
                <a:solidFill>
                  <a:schemeClr val="tx1"/>
                </a:solidFill>
                <a:latin typeface="Tahoma"/>
                <a:ea typeface="+mn-ea"/>
                <a:cs typeface="+mn-cs"/>
              </a:rPr>
              <a:t> </a:t>
            </a:r>
          </a:p>
          <a:p>
            <a:pPr algn="l" rtl="0"/>
            <a:r>
              <a:rPr lang="el-GR" sz="2000" b="1" kern="1200" dirty="0">
                <a:solidFill>
                  <a:schemeClr val="tx1"/>
                </a:solidFill>
                <a:latin typeface="Tahoma"/>
                <a:ea typeface="+mn-ea"/>
                <a:cs typeface="+mn-cs"/>
              </a:rPr>
              <a:t>Έχει </a:t>
            </a:r>
            <a:r>
              <a:rPr lang="el-GR" sz="2000" b="1" kern="1200" dirty="0" err="1">
                <a:solidFill>
                  <a:schemeClr val="tx1"/>
                </a:solidFill>
                <a:latin typeface="Tahoma"/>
                <a:ea typeface="+mn-ea"/>
                <a:cs typeface="+mn-cs"/>
              </a:rPr>
              <a:t>αντιαλλεργική</a:t>
            </a:r>
            <a:r>
              <a:rPr lang="el-GR" sz="2000" b="1" kern="1200" dirty="0">
                <a:solidFill>
                  <a:schemeClr val="tx1"/>
                </a:solidFill>
                <a:latin typeface="Tahoma"/>
                <a:ea typeface="+mn-ea"/>
                <a:cs typeface="+mn-cs"/>
              </a:rPr>
              <a:t> δράση</a:t>
            </a:r>
            <a:r>
              <a:rPr lang="el-GR" sz="2000" kern="1200" dirty="0">
                <a:solidFill>
                  <a:schemeClr val="tx1"/>
                </a:solidFill>
                <a:latin typeface="Tahoma"/>
                <a:ea typeface="+mn-ea"/>
                <a:cs typeface="+mn-cs"/>
              </a:rPr>
              <a:t> </a:t>
            </a:r>
          </a:p>
          <a:p>
            <a:pPr algn="l" rtl="0"/>
            <a:r>
              <a:rPr lang="el-GR" sz="2000" b="1" kern="1200" dirty="0">
                <a:solidFill>
                  <a:schemeClr val="tx1"/>
                </a:solidFill>
                <a:latin typeface="Tahoma"/>
                <a:ea typeface="+mn-ea"/>
                <a:cs typeface="+mn-cs"/>
              </a:rPr>
              <a:t>Αποτρέψει τις καρδιακές παθήσεις</a:t>
            </a:r>
            <a:r>
              <a:rPr lang="el-GR" sz="2000" kern="1200" dirty="0">
                <a:solidFill>
                  <a:schemeClr val="tx1"/>
                </a:solidFill>
                <a:latin typeface="Tahoma"/>
                <a:ea typeface="+mn-ea"/>
                <a:cs typeface="+mn-cs"/>
              </a:rPr>
              <a:t> </a:t>
            </a:r>
          </a:p>
          <a:p>
            <a:pPr algn="l" rtl="0"/>
            <a:r>
              <a:rPr lang="el-GR" sz="2000" b="1" kern="1200" dirty="0">
                <a:solidFill>
                  <a:schemeClr val="tx1"/>
                </a:solidFill>
                <a:latin typeface="Tahoma"/>
                <a:ea typeface="+mn-ea"/>
                <a:cs typeface="+mn-cs"/>
              </a:rPr>
              <a:t>Προλαμβάνει τον καρκίνο του προστάτη</a:t>
            </a:r>
            <a:r>
              <a:rPr lang="el-GR" sz="2000" kern="1200" dirty="0">
                <a:solidFill>
                  <a:schemeClr val="tx1"/>
                </a:solidFill>
                <a:latin typeface="Tahoma"/>
                <a:ea typeface="+mn-ea"/>
                <a:cs typeface="+mn-cs"/>
              </a:rPr>
              <a:t> </a:t>
            </a:r>
          </a:p>
          <a:p>
            <a:pPr algn="l" rtl="0"/>
            <a:r>
              <a:rPr lang="el-GR" sz="2000" b="1" kern="1200" dirty="0">
                <a:solidFill>
                  <a:schemeClr val="tx1"/>
                </a:solidFill>
                <a:latin typeface="Tahoma"/>
                <a:ea typeface="+mn-ea"/>
                <a:cs typeface="+mn-cs"/>
              </a:rPr>
              <a:t>Δρα κατά του καρκίνου μαστού</a:t>
            </a:r>
            <a:r>
              <a:rPr lang="el-GR" sz="2000" kern="1200" dirty="0">
                <a:solidFill>
                  <a:schemeClr val="tx1"/>
                </a:solidFill>
                <a:latin typeface="Tahoma"/>
                <a:ea typeface="+mn-ea"/>
                <a:cs typeface="+mn-cs"/>
              </a:rPr>
              <a:t> </a:t>
            </a: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algn="l" rtl="0"/>
            <a:endParaRPr lang="el-GR" sz="2000" kern="1200" dirty="0">
              <a:solidFill>
                <a:schemeClr val="tx1"/>
              </a:solidFill>
              <a:latin typeface="Tahoma"/>
              <a:ea typeface="+mn-ea"/>
              <a:cs typeface="+mn-cs"/>
            </a:endParaRPr>
          </a:p>
          <a:p>
            <a:pPr marL="0" indent="0">
              <a:buNone/>
            </a:pPr>
            <a:endParaRPr lang="el-GR" sz="2000" b="1" dirty="0">
              <a:latin typeface="Tahoma"/>
            </a:endParaRPr>
          </a:p>
        </p:txBody>
      </p:sp>
      <p:sp>
        <p:nvSpPr>
          <p:cNvPr id="4" name="Θέση περιεχομένου 3"/>
          <p:cNvSpPr>
            <a:spLocks noGrp="1"/>
          </p:cNvSpPr>
          <p:nvPr>
            <p:ph sz="half" idx="2"/>
          </p:nvPr>
        </p:nvSpPr>
        <p:spPr/>
        <p:txBody>
          <a:bodyPr vert="horz" lIns="91440" tIns="45720" rIns="91440" bIns="45720" rtlCol="0" anchor="t">
            <a:normAutofit fontScale="92500"/>
          </a:bodyPr>
          <a:lstStyle/>
          <a:p>
            <a:pPr lvl="0" algn="l" rtl="0">
              <a:buChar char="•"/>
            </a:pPr>
            <a:r>
              <a:rPr lang="el-GR" sz="2400" b="1" i="0" u="none" strike="noStrike" dirty="0">
                <a:solidFill>
                  <a:srgbClr val="000000"/>
                </a:solidFill>
                <a:latin typeface="Tahoma"/>
                <a:ea typeface="Arial"/>
                <a:cs typeface="Arial"/>
              </a:rPr>
              <a:t>Δρα προστατευτικά στον καρκίνο του δέρματος </a:t>
            </a:r>
            <a:r>
              <a:rPr lang="en-US" sz="2400" b="1" i="0" dirty="0">
                <a:solidFill>
                  <a:srgbClr val="000000"/>
                </a:solidFill>
                <a:latin typeface="Tahoma"/>
                <a:ea typeface="Arial"/>
                <a:cs typeface="Arial"/>
              </a:rPr>
              <a:t>​</a:t>
            </a:r>
          </a:p>
          <a:p>
            <a:pPr lvl="0" algn="l" rtl="0">
              <a:buChar char="•"/>
            </a:pPr>
            <a:r>
              <a:rPr lang="el-GR" sz="2400" b="1" i="0" u="none" strike="noStrike" dirty="0">
                <a:solidFill>
                  <a:srgbClr val="000000"/>
                </a:solidFill>
                <a:latin typeface="Tahoma"/>
                <a:ea typeface="Arial"/>
                <a:cs typeface="Arial"/>
              </a:rPr>
              <a:t>Προστατεύει το DNA </a:t>
            </a:r>
            <a:r>
              <a:rPr lang="en-US" sz="2400" b="1" i="0" dirty="0">
                <a:solidFill>
                  <a:srgbClr val="000000"/>
                </a:solidFill>
                <a:latin typeface="Tahoma"/>
                <a:ea typeface="Arial"/>
                <a:cs typeface="Arial"/>
              </a:rPr>
              <a:t>​</a:t>
            </a:r>
          </a:p>
          <a:p>
            <a:pPr lvl="0" algn="l" rtl="0">
              <a:buChar char="•"/>
            </a:pPr>
            <a:r>
              <a:rPr lang="el-GR" sz="2400" b="1" i="0" u="none" strike="noStrike" dirty="0">
                <a:solidFill>
                  <a:srgbClr val="000000"/>
                </a:solidFill>
                <a:latin typeface="Tahoma"/>
                <a:ea typeface="Arial"/>
                <a:cs typeface="Arial"/>
              </a:rPr>
              <a:t>Ομαλοποιεί την αρτηριακή πίεση </a:t>
            </a:r>
            <a:r>
              <a:rPr lang="en-US" sz="2400" b="1" i="0" dirty="0">
                <a:solidFill>
                  <a:srgbClr val="000000"/>
                </a:solidFill>
                <a:latin typeface="Tahoma"/>
                <a:ea typeface="Arial"/>
                <a:cs typeface="Arial"/>
              </a:rPr>
              <a:t>​</a:t>
            </a:r>
          </a:p>
          <a:p>
            <a:pPr lvl="0" algn="l" rtl="0">
              <a:buChar char="•"/>
            </a:pPr>
            <a:r>
              <a:rPr lang="el-GR" sz="2400" b="1" i="0" u="none" strike="noStrike" dirty="0">
                <a:solidFill>
                  <a:srgbClr val="000000"/>
                </a:solidFill>
                <a:latin typeface="Tahoma"/>
                <a:ea typeface="Arial"/>
                <a:cs typeface="Arial"/>
              </a:rPr>
              <a:t>Ρυθμίζει το μεταβολικό σύνδρομο(συμβάλλει στη ρύθμιση του σακχάρου στο αίμα)</a:t>
            </a:r>
            <a:r>
              <a:rPr lang="en-US" sz="2400" b="1" i="0" dirty="0">
                <a:solidFill>
                  <a:srgbClr val="000000"/>
                </a:solidFill>
                <a:latin typeface="Tahoma"/>
                <a:ea typeface="Arial"/>
                <a:cs typeface="Arial"/>
              </a:rPr>
              <a:t>​</a:t>
            </a:r>
          </a:p>
          <a:p>
            <a:pPr lvl="0" algn="l" rtl="0">
              <a:buChar char="•"/>
            </a:pPr>
            <a:r>
              <a:rPr lang="el-GR" sz="2400" b="1" i="0" u="none" strike="noStrike" dirty="0">
                <a:solidFill>
                  <a:srgbClr val="000000"/>
                </a:solidFill>
                <a:latin typeface="Tahoma"/>
                <a:ea typeface="Arial"/>
                <a:cs typeface="Arial"/>
              </a:rPr>
              <a:t>Προστατεύει από τη νόσο του </a:t>
            </a:r>
            <a:r>
              <a:rPr lang="el-GR" sz="2400" b="1" i="0" u="none" strike="noStrike" dirty="0" err="1">
                <a:solidFill>
                  <a:srgbClr val="000000"/>
                </a:solidFill>
                <a:latin typeface="Tahoma"/>
                <a:ea typeface="Arial"/>
                <a:cs typeface="Arial"/>
              </a:rPr>
              <a:t>Αλτσχαιμερ</a:t>
            </a:r>
            <a:r>
              <a:rPr lang="en-US" sz="2400" b="1" i="0" dirty="0">
                <a:solidFill>
                  <a:srgbClr val="000000"/>
                </a:solidFill>
                <a:latin typeface="Tahoma"/>
                <a:ea typeface="Arial"/>
                <a:cs typeface="Arial"/>
              </a:rPr>
              <a:t>​</a:t>
            </a:r>
          </a:p>
          <a:p>
            <a:pPr lvl="0" algn="l" rtl="0">
              <a:buChar char="•"/>
            </a:pPr>
            <a:r>
              <a:rPr lang="el-GR" sz="2400" b="1" i="0" u="none" strike="noStrike" dirty="0">
                <a:solidFill>
                  <a:srgbClr val="000000"/>
                </a:solidFill>
                <a:latin typeface="Tahoma"/>
                <a:ea typeface="Arial"/>
                <a:cs typeface="Arial"/>
              </a:rPr>
              <a:t>Προστατεύει από την οστεοαρθρίτιδα</a:t>
            </a:r>
            <a:r>
              <a:rPr lang="el-GR" sz="2400" b="1" i="0" dirty="0">
                <a:solidFill>
                  <a:srgbClr val="000000"/>
                </a:solidFill>
                <a:latin typeface="Tahoma"/>
                <a:ea typeface="Arial"/>
                <a:cs typeface="Arial"/>
              </a:rPr>
              <a:t>​</a:t>
            </a:r>
          </a:p>
        </p:txBody>
      </p:sp>
    </p:spTree>
    <p:extLst>
      <p:ext uri="{BB962C8B-B14F-4D97-AF65-F5344CB8AC3E}">
        <p14:creationId xmlns:p14="http://schemas.microsoft.com/office/powerpoint/2010/main" val="165425896"/>
      </p:ext>
    </p:extLst>
  </p:cSld>
  <p:clrMapOvr>
    <a:masterClrMapping/>
  </p:clrMapOvr>
  <mc:AlternateContent xmlns:mc="http://schemas.openxmlformats.org/markup-compatibility/2006" xmlns:p14="http://schemas.microsoft.com/office/powerpoint/2010/main">
    <mc:Choice Requires="p14">
      <p:transition spd="slow" p14:dur="5000">
        <p:push dir="d"/>
      </p:transition>
    </mc:Choice>
    <mc:Fallback xmlns="">
      <p:transition spd="slow">
        <p:push dir="d"/>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8500" y="257175"/>
            <a:ext cx="5688555" cy="792162"/>
          </a:xfrm>
        </p:spPr>
        <p:txBody>
          <a:bodyPr>
            <a:normAutofit/>
          </a:bodyPr>
          <a:lstStyle/>
          <a:p>
            <a:r>
              <a:rPr lang="el-GR" sz="2800" b="1" i="1" u="sng" dirty="0"/>
              <a:t>Η ΔΙΑΤΡΟΦΙΚΗ ΑΞΙΑ ΤΟΥ ΡΟΔΙΟΥ</a:t>
            </a:r>
            <a:endParaRPr lang="el-GR" sz="2800" b="1" i="1" u="sng" dirty="0">
              <a:solidFill>
                <a:srgbClr val="000000"/>
              </a:solidFill>
              <a:latin typeface="Calibri Light"/>
            </a:endParaRPr>
          </a:p>
        </p:txBody>
      </p:sp>
      <p:sp>
        <p:nvSpPr>
          <p:cNvPr id="4" name="Θέση κειμένου 3"/>
          <p:cNvSpPr>
            <a:spLocks noGrp="1"/>
          </p:cNvSpPr>
          <p:nvPr>
            <p:ph type="body" sz="half" idx="2"/>
          </p:nvPr>
        </p:nvSpPr>
        <p:spPr>
          <a:xfrm>
            <a:off x="952500" y="1219200"/>
            <a:ext cx="10092744" cy="5345228"/>
          </a:xfrm>
        </p:spPr>
        <p:txBody>
          <a:bodyPr vert="horz" lIns="91440" tIns="45720" rIns="91440" bIns="45720" rtlCol="0" anchor="t">
            <a:normAutofit fontScale="92500"/>
          </a:bodyPr>
          <a:lstStyle/>
          <a:p>
            <a:pPr algn="ctr" rtl="0"/>
            <a:r>
              <a:rPr lang="el-GR" sz="1800" kern="1200" dirty="0">
                <a:solidFill>
                  <a:srgbClr val="FF0000"/>
                </a:solidFill>
                <a:latin typeface="Tahoma"/>
                <a:ea typeface="+mn-ea"/>
                <a:cs typeface="+mn-cs"/>
              </a:rPr>
              <a:t>  </a:t>
            </a:r>
          </a:p>
          <a:p>
            <a:pPr algn="ctr" rtl="0"/>
            <a:r>
              <a:rPr lang="el-GR" sz="2400" kern="1200" dirty="0">
                <a:solidFill>
                  <a:schemeClr val="tx1"/>
                </a:solidFill>
                <a:latin typeface="Tahoma"/>
                <a:ea typeface="+mn-ea"/>
                <a:cs typeface="+mn-cs"/>
              </a:rPr>
              <a:t>Το ρόδι είναι μια μεγάλη πηγή από αντιοξειδωτικές ουσίες, ωμέγα 5</a:t>
            </a:r>
          </a:p>
          <a:p>
            <a:pPr algn="ctr" rtl="0"/>
            <a:r>
              <a:rPr lang="el-GR" sz="2400" kern="1200" dirty="0" err="1">
                <a:solidFill>
                  <a:schemeClr val="tx1"/>
                </a:solidFill>
                <a:latin typeface="Tahoma"/>
                <a:ea typeface="+mn-ea"/>
                <a:cs typeface="+mn-cs"/>
              </a:rPr>
              <a:t>πολυακόρεστο</a:t>
            </a:r>
            <a:r>
              <a:rPr lang="el-GR" sz="2400" kern="1200" dirty="0">
                <a:solidFill>
                  <a:schemeClr val="tx1"/>
                </a:solidFill>
                <a:latin typeface="Tahoma"/>
                <a:ea typeface="+mn-ea"/>
                <a:cs typeface="+mn-cs"/>
              </a:rPr>
              <a:t> λιπαρό οξύ, το</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οποίο είναι ιδιαίτερα ευεργετικό για την</a:t>
            </a:r>
          </a:p>
          <a:p>
            <a:pPr algn="ctr" rtl="0"/>
            <a:r>
              <a:rPr lang="el-GR" sz="2400" kern="1200" dirty="0">
                <a:solidFill>
                  <a:schemeClr val="tx1"/>
                </a:solidFill>
                <a:latin typeface="Tahoma"/>
                <a:ea typeface="+mn-ea"/>
                <a:cs typeface="+mn-cs"/>
              </a:rPr>
              <a:t>αναγέννηση των κυττάρων και τον πολλαπλασιασμό τους.</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Ο χυμός του</a:t>
            </a:r>
          </a:p>
          <a:p>
            <a:pPr algn="ctr" rtl="0"/>
            <a:r>
              <a:rPr lang="el-GR" sz="2400" kern="1200" dirty="0">
                <a:solidFill>
                  <a:schemeClr val="tx1"/>
                </a:solidFill>
                <a:latin typeface="Tahoma"/>
                <a:ea typeface="+mn-ea"/>
                <a:cs typeface="+mn-cs"/>
              </a:rPr>
              <a:t>φρούτου είναι μια εξαιρετική πηγή βιταμίνης Α , C και Ε και μέταλλα όπως</a:t>
            </a:r>
          </a:p>
          <a:p>
            <a:pPr algn="ctr" rtl="0"/>
            <a:r>
              <a:rPr lang="el-GR" sz="2400" kern="1200" dirty="0">
                <a:solidFill>
                  <a:schemeClr val="tx1"/>
                </a:solidFill>
                <a:latin typeface="Tahoma"/>
                <a:ea typeface="+mn-ea"/>
                <a:cs typeface="+mn-cs"/>
              </a:rPr>
              <a:t>ασβέστιο ,φώσφορο, κάλιο , σίδηρο, φιλικό οξύ .Το Ρόδι έχει χρησιμοποιηθεί</a:t>
            </a:r>
          </a:p>
          <a:p>
            <a:pPr algn="ctr" rtl="0"/>
            <a:r>
              <a:rPr lang="el-GR" sz="2400" kern="1200" dirty="0">
                <a:solidFill>
                  <a:schemeClr val="tx1"/>
                </a:solidFill>
                <a:latin typeface="Tahoma"/>
                <a:ea typeface="+mn-ea"/>
                <a:cs typeface="+mn-cs"/>
              </a:rPr>
              <a:t>για ιατρικούς σκοπούς στη μέση και την Άπω Ανατολή  για πολλές</a:t>
            </a:r>
          </a:p>
          <a:p>
            <a:pPr algn="ctr" rtl="0"/>
            <a:r>
              <a:rPr lang="el-GR" sz="2400" kern="1200" dirty="0">
                <a:solidFill>
                  <a:schemeClr val="tx1"/>
                </a:solidFill>
                <a:latin typeface="Tahoma"/>
                <a:ea typeface="+mn-ea"/>
                <a:cs typeface="+mn-cs"/>
              </a:rPr>
              <a:t>χιλιάδες χρόνια .Είχε χρησιμοποιηθεί ως τονωτικό για να θεραπεύσει ασθένειες</a:t>
            </a:r>
          </a:p>
          <a:p>
            <a:pPr algn="ctr" rtl="0"/>
            <a:r>
              <a:rPr lang="el-GR" sz="2400" kern="1200" dirty="0">
                <a:solidFill>
                  <a:schemeClr val="tx1"/>
                </a:solidFill>
                <a:latin typeface="Tahoma"/>
                <a:ea typeface="+mn-ea"/>
                <a:cs typeface="+mn-cs"/>
              </a:rPr>
              <a:t>όπως τα έλκη και</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διάρροια Είναι γνωστό για τη μείωση της αθηροσκλήρωσης,</a:t>
            </a:r>
          </a:p>
          <a:p>
            <a:pPr algn="ctr" rtl="0"/>
            <a:r>
              <a:rPr lang="el-GR" sz="2400" kern="1200" dirty="0">
                <a:solidFill>
                  <a:schemeClr val="tx1"/>
                </a:solidFill>
                <a:latin typeface="Tahoma"/>
                <a:ea typeface="+mn-ea"/>
                <a:cs typeface="+mn-cs"/>
              </a:rPr>
              <a:t>η οποία είναι μία από τις κύριες αιτίες</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της καρδιακής νόσου . Επίσης, μειώνει</a:t>
            </a:r>
          </a:p>
          <a:p>
            <a:pPr algn="ctr" rtl="0"/>
            <a:r>
              <a:rPr lang="el-GR" sz="2400" kern="1200" dirty="0">
                <a:solidFill>
                  <a:schemeClr val="tx1"/>
                </a:solidFill>
                <a:latin typeface="Tahoma"/>
                <a:ea typeface="+mn-ea"/>
                <a:cs typeface="+mn-cs"/>
              </a:rPr>
              <a:t>τον κίνδυνο της απόφραξης των αρτηριών που μπορεί να</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προκαλέσει τον</a:t>
            </a:r>
            <a:r>
              <a:rPr lang="en-US" sz="2400" kern="1200" dirty="0">
                <a:solidFill>
                  <a:schemeClr val="tx1"/>
                </a:solidFill>
                <a:latin typeface="Tahoma"/>
                <a:ea typeface="+mn-ea"/>
                <a:cs typeface="+mn-cs"/>
              </a:rPr>
              <a:t> </a:t>
            </a:r>
            <a:r>
              <a:rPr lang="el-GR" sz="2400" kern="1200" dirty="0">
                <a:solidFill>
                  <a:schemeClr val="tx1"/>
                </a:solidFill>
                <a:latin typeface="Tahoma"/>
                <a:ea typeface="+mn-ea"/>
                <a:cs typeface="+mn-cs"/>
              </a:rPr>
              <a:t>περιορισμό της ροής του αίματος προς την καρδιά και τον εγκέφαλο. </a:t>
            </a:r>
          </a:p>
          <a:p>
            <a:pPr algn="l" rtl="0"/>
            <a:endParaRPr lang="el-GR" sz="2400" dirty="0"/>
          </a:p>
        </p:txBody>
      </p:sp>
    </p:spTree>
    <p:extLst>
      <p:ext uri="{BB962C8B-B14F-4D97-AF65-F5344CB8AC3E}">
        <p14:creationId xmlns:p14="http://schemas.microsoft.com/office/powerpoint/2010/main" val="3108443507"/>
      </p:ext>
    </p:extLst>
  </p:cSld>
  <p:clrMapOvr>
    <a:masterClrMapping/>
  </p:clrMapOvr>
  <mc:AlternateContent xmlns:mc="http://schemas.openxmlformats.org/markup-compatibility/2006" xmlns:p14="http://schemas.microsoft.com/office/powerpoint/2010/main">
    <mc:Choice Requires="p14">
      <p:transition spd="slow" p14:dur="5000">
        <p:cut/>
      </p:transition>
    </mc:Choice>
    <mc:Fallback xmlns="">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descr="1172982_788518207943835_1698226084_n.jpg"/>
          <p:cNvPicPr>
            <a:picLocks noChangeAspect="1"/>
          </p:cNvPicPr>
          <p:nvPr/>
        </p:nvPicPr>
        <p:blipFill>
          <a:blip r:embed="rId3"/>
          <a:stretch>
            <a:fillRect/>
          </a:stretch>
        </p:blipFill>
        <p:spPr>
          <a:xfrm>
            <a:off x="2743200" y="115624"/>
            <a:ext cx="7092950" cy="6535390"/>
          </a:xfrm>
          <a:prstGeom prst="rect">
            <a:avLst/>
          </a:prstGeom>
        </p:spPr>
      </p:pic>
      <p:sp>
        <p:nvSpPr>
          <p:cNvPr id="2" name="Τίτλος 1"/>
          <p:cNvSpPr>
            <a:spLocks noGrp="1"/>
          </p:cNvSpPr>
          <p:nvPr>
            <p:ph type="title"/>
          </p:nvPr>
        </p:nvSpPr>
        <p:spPr>
          <a:xfrm>
            <a:off x="838200" y="755417"/>
            <a:ext cx="10515600" cy="2635483"/>
          </a:xfrm>
        </p:spPr>
        <p:txBody>
          <a:bodyPr>
            <a:normAutofit fontScale="90000"/>
          </a:bodyPr>
          <a:lstStyle/>
          <a:p>
            <a:pPr algn="ctr"/>
            <a:r>
              <a:rPr lang="el-GR" dirty="0"/>
              <a:t/>
            </a:r>
            <a:br>
              <a:rPr lang="el-GR" dirty="0"/>
            </a:br>
            <a:r>
              <a:rPr lang="el-GR" dirty="0"/>
              <a:t/>
            </a:r>
            <a:br>
              <a:rPr lang="el-GR" dirty="0"/>
            </a:br>
            <a:r>
              <a:rPr lang="el-GR" dirty="0"/>
              <a:t/>
            </a:r>
            <a:br>
              <a:rPr lang="el-GR" dirty="0"/>
            </a:br>
            <a:r>
              <a:rPr lang="el-GR" dirty="0"/>
              <a:t/>
            </a:r>
            <a:br>
              <a:rPr lang="el-GR" dirty="0"/>
            </a:br>
            <a:r>
              <a:rPr lang="el-GR" dirty="0"/>
              <a:t/>
            </a:r>
            <a:br>
              <a:rPr lang="el-GR" dirty="0"/>
            </a:br>
            <a:r>
              <a:rPr lang="el-GR" dirty="0">
                <a:solidFill>
                  <a:srgbClr val="F2F2F2"/>
                </a:solidFill>
              </a:rPr>
              <a:t> </a:t>
            </a:r>
            <a:r>
              <a:rPr lang="el-GR" b="1" dirty="0">
                <a:solidFill>
                  <a:srgbClr val="F2F2F2"/>
                </a:solidFill>
              </a:rPr>
              <a:t>3η ΟΜΑΔΑ :</a:t>
            </a:r>
            <a:r>
              <a:rPr lang="el-GR" dirty="0"/>
              <a:t/>
            </a:r>
            <a:br>
              <a:rPr lang="el-GR" dirty="0"/>
            </a:br>
            <a:r>
              <a:rPr lang="el-GR" dirty="0"/>
              <a:t/>
            </a:r>
            <a:br>
              <a:rPr lang="el-GR" dirty="0"/>
            </a:br>
            <a:r>
              <a:rPr lang="el-GR" b="1" dirty="0">
                <a:solidFill>
                  <a:srgbClr val="F2F2F2"/>
                </a:solidFill>
                <a:latin typeface="Calibri Light"/>
              </a:rPr>
              <a:t>SIX-TEAM :</a:t>
            </a:r>
            <a:r>
              <a:rPr lang="el-GR" dirty="0"/>
              <a:t/>
            </a:r>
            <a:br>
              <a:rPr lang="el-GR" dirty="0"/>
            </a:br>
            <a:r>
              <a:rPr lang="el-GR" b="1" dirty="0">
                <a:solidFill>
                  <a:srgbClr val="F2F2F2"/>
                </a:solidFill>
                <a:latin typeface="Calibri Light"/>
              </a:rPr>
              <a:t>Νίκος Σωτηρόπουλος </a:t>
            </a:r>
            <a:r>
              <a:rPr lang="el-GR" dirty="0"/>
              <a:t/>
            </a:r>
            <a:br>
              <a:rPr lang="el-GR" dirty="0"/>
            </a:br>
            <a:r>
              <a:rPr lang="el-GR" b="1" dirty="0">
                <a:solidFill>
                  <a:srgbClr val="F2F2F2"/>
                </a:solidFill>
                <a:latin typeface="Calibri Light"/>
              </a:rPr>
              <a:t>Γιάννης Ηλιάδης </a:t>
            </a:r>
            <a:r>
              <a:rPr lang="el-GR" dirty="0"/>
              <a:t/>
            </a:r>
            <a:br>
              <a:rPr lang="el-GR" dirty="0"/>
            </a:br>
            <a:r>
              <a:rPr lang="el-GR" b="1" dirty="0">
                <a:solidFill>
                  <a:srgbClr val="F2F2F2"/>
                </a:solidFill>
                <a:latin typeface="Calibri Light"/>
              </a:rPr>
              <a:t>Άρτεμις </a:t>
            </a:r>
            <a:r>
              <a:rPr lang="el-GR" b="1" dirty="0" err="1">
                <a:solidFill>
                  <a:srgbClr val="F2F2F2"/>
                </a:solidFill>
                <a:latin typeface="Calibri Light"/>
              </a:rPr>
              <a:t>Κυπραίου</a:t>
            </a:r>
            <a:r>
              <a:rPr lang="el-GR" dirty="0"/>
              <a:t/>
            </a:r>
            <a:br>
              <a:rPr lang="el-GR" dirty="0"/>
            </a:br>
            <a:r>
              <a:rPr lang="el-GR" b="1" dirty="0">
                <a:solidFill>
                  <a:srgbClr val="F2F2F2"/>
                </a:solidFill>
                <a:latin typeface="Calibri Light"/>
              </a:rPr>
              <a:t>Παναγιώτα </a:t>
            </a:r>
            <a:r>
              <a:rPr lang="el-GR" b="1" dirty="0" err="1">
                <a:solidFill>
                  <a:srgbClr val="F2F2F2"/>
                </a:solidFill>
                <a:latin typeface="Calibri Light"/>
              </a:rPr>
              <a:t>Καϊσοπούλου</a:t>
            </a:r>
            <a:r>
              <a:rPr lang="el-GR" dirty="0"/>
              <a:t/>
            </a:r>
            <a:br>
              <a:rPr lang="el-GR" dirty="0"/>
            </a:br>
            <a:r>
              <a:rPr lang="el-GR" b="1" dirty="0">
                <a:solidFill>
                  <a:srgbClr val="F2F2F2"/>
                </a:solidFill>
                <a:latin typeface="Calibri Light"/>
              </a:rPr>
              <a:t>Όλγα </a:t>
            </a:r>
            <a:r>
              <a:rPr lang="el-GR" b="1" dirty="0" err="1">
                <a:solidFill>
                  <a:srgbClr val="F2F2F2"/>
                </a:solidFill>
                <a:latin typeface="Calibri Light"/>
              </a:rPr>
              <a:t>Μρούκου</a:t>
            </a:r>
            <a:r>
              <a:rPr lang="el-GR" dirty="0"/>
              <a:t/>
            </a:r>
            <a:br>
              <a:rPr lang="el-GR" dirty="0"/>
            </a:br>
            <a:r>
              <a:rPr lang="el-GR" b="1" dirty="0">
                <a:solidFill>
                  <a:srgbClr val="F2F2F2"/>
                </a:solidFill>
                <a:latin typeface="Calibri Light"/>
              </a:rPr>
              <a:t>Τζέσικα Σούλι</a:t>
            </a:r>
            <a:r>
              <a:rPr lang="el-GR" dirty="0"/>
              <a:t/>
            </a:r>
            <a:br>
              <a:rPr lang="el-GR" dirty="0"/>
            </a:br>
            <a:r>
              <a:rPr lang="el-GR" dirty="0"/>
              <a:t/>
            </a:r>
            <a:br>
              <a:rPr lang="el-GR" dirty="0"/>
            </a:br>
            <a:endParaRPr lang="el-GR" b="1" dirty="0">
              <a:latin typeface="Calibri Light"/>
            </a:endParaRPr>
          </a:p>
        </p:txBody>
      </p:sp>
    </p:spTree>
    <p:extLst>
      <p:ext uri="{BB962C8B-B14F-4D97-AF65-F5344CB8AC3E}">
        <p14:creationId xmlns:p14="http://schemas.microsoft.com/office/powerpoint/2010/main" val="2352310329"/>
      </p:ext>
    </p:extLst>
  </p:cSld>
  <p:clrMapOvr>
    <a:masterClrMapping/>
  </p:clrMapOvr>
  <mc:AlternateContent xmlns:mc="http://schemas.openxmlformats.org/markup-compatibility/2006" xmlns:p14="http://schemas.microsoft.com/office/powerpoint/2010/main">
    <mc:Choice Requires="p14">
      <p:transition spd="slow" p14:dur="3000">
        <p:fad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435</Words>
  <Application>Microsoft Office PowerPoint</Application>
  <PresentationFormat>Προσαρμογή</PresentationFormat>
  <Paragraphs>95</Paragraphs>
  <Slides>16</Slides>
  <Notes>16</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Θέμα του Office</vt:lpstr>
      <vt:lpstr>Παρουσίαση του PowerPoint</vt:lpstr>
      <vt:lpstr>Παρουσίαση του PowerPoint</vt:lpstr>
      <vt:lpstr>Τι είναι το Ιπποφαές  Το Ιπποφαές (Hippophae L.) είναι φυλλοβόλος θάμνος που ανήκει στην οικογένεια των Ελαιαγνοειδών.              Τι είναι το Ιπποφαές  Το Ιπποφαές (Hippophae L.) είναι φυλλοβόλος θάμνος που ανήκει στην οικογένεια των Ελαιαγνοειδών.   Το Ιπποφαές στην Ιστορία   Αν και στη σύγχρονη Ελλάδα το ιπποφαές χρησιμοποιείται τα τελευταία χρόνια, στην αρχαιότητα η χρήση του ήταν πολύ διαδεδομένη. Το όνομά του το οφείλει στα στρατεύματα του Μεγάλου Αλεξάνδρου, που παρατήρησαν ότι τα άρρωστα και τραυματισμένα άλογα που έτρωγαν τα φύλλα και τους καρπούς του φυτού ανάρρωναν γρηγορότερα, αποκτούσαν περισσότερη δύναμη, ενώ το τρίχωμά τους δυνάμωνε και γινόταν πιο λαμπερό.    </vt:lpstr>
      <vt:lpstr>             Συγκομιδή και Επεξεργασία  Η συγκομιδή είναι δύσκολη εξαιτίας της πυκνής ακανθώδους διάταξης μεταξύ των καρπών σε κάθε κλαδί. Κοινή τεχνική συγκομιδής αποτελεί η απόσπαση ολόκληρου του κλαδιού, αν και αυτό αποβαίνει καταστροφικό για το θάμνο και μειώνει τις μελλοντικές συγκομιδές. Αν ένα κλαδί αφαιρεθεί με αυτήν τη μέθοδο και βρίσκεται κοντά σε θερμοκρασία κατάψυξης, διευκολύνεται κατά πολύ η συλλογή των καρπών. Τα κλαδιά που αποσπώνται, καταψύχονται  στη συνέχεια ανακινούνται ή τρίβονται για την απομάκρυνση των καρπών.  </vt:lpstr>
      <vt:lpstr>Παρουσίαση του PowerPoint</vt:lpstr>
      <vt:lpstr>Παρουσίαση του PowerPoint</vt:lpstr>
      <vt:lpstr>Τα οφέλη του ροδιού</vt:lpstr>
      <vt:lpstr>Η ΔΙΑΤΡΟΦΙΚΗ ΑΞΙΑ ΤΟΥ ΡΟΔΙΟΥ</vt:lpstr>
      <vt:lpstr>      3η ΟΜΑΔΑ :  SIX-TEAM : Νίκος Σωτηρόπουλος  Γιάννης Ηλιάδης  Άρτεμις Κυπραίου Παναγιώτα Καϊσοπούλου Όλγα Μρούκου Τζέσικα Σούλι  </vt:lpstr>
      <vt:lpstr>Παρουσίαση του PowerPoint</vt:lpstr>
      <vt:lpstr>Παρουσίαση του PowerPoint</vt:lpstr>
      <vt:lpstr>ΠΕΡΙΓΡΑΦΗ ΚΑΡΠΟΥ </vt:lpstr>
      <vt:lpstr>          4η ΟΜΑΔΑ:   "Τα πήρα στην κράνα": Αλίκη Ρόζου Μελένια Πουρή Βάσια Πέτρου Αντωλένα Μπάζου Παρασκευή Παπουτσή Τίνα Παναγιώτα  </vt:lpstr>
      <vt:lpstr>         Τα κράνα είναι καρποί που  χρησιμοποιούνται  από την αρχαιότητα για  φαρμακευτικούς σκοπούς ιδίως  για αντιμετώπιση καρδιαγγειακών παθήσεων,  παθήσεων του γαστερο-εντερικού συστήματος,  για αντιμετώπιση της δυσπεψίας,  αλλά και σαν τονωτικό μετά  από κοπιαστικές εργασίες.Η κρανία  ανθίζει ενωρίς τον χειμώνα  (Ιανουάριο- Φεβρουάριο) πριν  από την έκπτυξη των φύλλων  τα δε άνθη της είναι μικρά  και κίτρινου χρώματος.  Η άνθηση της κρανιάς διαρκεί  περίπου 45-50 ημέρες είναι  δε πολύ όμορφο δένδρο κατά την άνθηση.</vt:lpstr>
      <vt:lpstr>Παρουσίαση του PowerPoint</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
  <cp:lastModifiedBy/>
  <cp:revision>6</cp:revision>
  <dcterms:created xsi:type="dcterms:W3CDTF">2012-08-02T13:11:46Z</dcterms:created>
  <dcterms:modified xsi:type="dcterms:W3CDTF">2017-01-27T09:45:36Z</dcterms:modified>
</cp:coreProperties>
</file>